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5" r:id="rId3"/>
    <p:sldId id="278" r:id="rId4"/>
    <p:sldId id="279" r:id="rId5"/>
    <p:sldId id="276" r:id="rId6"/>
    <p:sldId id="277" r:id="rId7"/>
    <p:sldId id="27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838" autoAdjust="0"/>
  </p:normalViewPr>
  <p:slideViewPr>
    <p:cSldViewPr>
      <p:cViewPr>
        <p:scale>
          <a:sx n="80" d="100"/>
          <a:sy n="80" d="100"/>
        </p:scale>
        <p:origin x="-780" y="-3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626653-527E-4E1E-B2C7-49BE31FD8EA9}" type="datetimeFigureOut">
              <a:rPr lang="en-US" smtClean="0"/>
              <a:pPr/>
              <a:t>6/20/2014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0D090A-FF83-43A5-B784-5116CA8CE843}" type="slidenum">
              <a:rPr lang="en-US" smtClean="0"/>
              <a:pPr/>
              <a:t>‹#›</a:t>
            </a:fld>
            <a:endParaRPr lang="en-US"/>
          </a:p>
        </p:txBody>
      </p:sp>
    </p:spTree>
    <p:extLst>
      <p:ext uri="{BB962C8B-B14F-4D97-AF65-F5344CB8AC3E}">
        <p14:creationId xmlns:p14="http://schemas.microsoft.com/office/powerpoint/2010/main" val="3959568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Good</a:t>
            </a:r>
            <a:r>
              <a:rPr lang="en-GB" baseline="0" dirty="0" smtClean="0"/>
              <a:t> morning everyone! First of all thank you to Jonathan and Mohammad for inviting me to be here. Your conference is timely as it follows on from BILD International Research and Practice conference.  Its an opportunity for us all to listen, to learn to disseminate and to think about Positive Behaviour Support approaches.  So – what do we already know about good positive behaviour support?  What does good positive behaviour support look like? What does it feel like? What does it sound like? Can you describe what it smells and tastes like?</a:t>
            </a:r>
            <a:endParaRPr lang="en-US" dirty="0"/>
          </a:p>
        </p:txBody>
      </p:sp>
      <p:sp>
        <p:nvSpPr>
          <p:cNvPr id="4" name="Slide Number Placeholder 3"/>
          <p:cNvSpPr>
            <a:spLocks noGrp="1"/>
          </p:cNvSpPr>
          <p:nvPr>
            <p:ph type="sldNum" sz="quarter" idx="10"/>
          </p:nvPr>
        </p:nvSpPr>
        <p:spPr/>
        <p:txBody>
          <a:bodyPr/>
          <a:lstStyle/>
          <a:p>
            <a:fld id="{D00D090A-FF83-43A5-B784-5116CA8CE84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baseline="0" dirty="0" smtClean="0"/>
          </a:p>
          <a:p>
            <a:endParaRPr lang="en-GB" i="1" baseline="0" dirty="0" smtClean="0"/>
          </a:p>
        </p:txBody>
      </p:sp>
      <p:sp>
        <p:nvSpPr>
          <p:cNvPr id="4" name="Slide Number Placeholder 3"/>
          <p:cNvSpPr>
            <a:spLocks noGrp="1"/>
          </p:cNvSpPr>
          <p:nvPr>
            <p:ph type="sldNum" sz="quarter" idx="10"/>
          </p:nvPr>
        </p:nvSpPr>
        <p:spPr/>
        <p:txBody>
          <a:bodyPr/>
          <a:lstStyle/>
          <a:p>
            <a:fld id="{D00D090A-FF83-43A5-B784-5116CA8CE84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0D090A-FF83-43A5-B784-5116CA8CE843}"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Thank you – I</a:t>
            </a:r>
            <a:r>
              <a:rPr lang="en-GB" baseline="0" dirty="0" smtClean="0"/>
              <a:t> know you’re all going to have a fantastic day!</a:t>
            </a:r>
            <a:endParaRPr lang="en-US" dirty="0"/>
          </a:p>
        </p:txBody>
      </p:sp>
      <p:sp>
        <p:nvSpPr>
          <p:cNvPr id="4" name="Slide Number Placeholder 3"/>
          <p:cNvSpPr>
            <a:spLocks noGrp="1"/>
          </p:cNvSpPr>
          <p:nvPr>
            <p:ph type="sldNum" sz="quarter" idx="10"/>
          </p:nvPr>
        </p:nvSpPr>
        <p:spPr/>
        <p:txBody>
          <a:bodyPr/>
          <a:lstStyle/>
          <a:p>
            <a:fld id="{D00D090A-FF83-43A5-B784-5116CA8CE843}"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130425"/>
            <a:ext cx="7630616"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B94D781-350C-4820-B0AF-90BA5F4F2E07}" type="datetimeFigureOut">
              <a:rPr lang="en-GB" smtClean="0"/>
              <a:pPr/>
              <a:t>20/06/2014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545012-8A9E-414C-9F68-4EFADC11F98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94D781-350C-4820-B0AF-90BA5F4F2E07}" type="datetimeFigureOut">
              <a:rPr lang="en-GB" smtClean="0"/>
              <a:pPr/>
              <a:t>20/06/2014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545012-8A9E-414C-9F68-4EFADC11F98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94D781-350C-4820-B0AF-90BA5F4F2E07}" type="datetimeFigureOut">
              <a:rPr lang="en-GB" smtClean="0"/>
              <a:pPr/>
              <a:t>20/06/2014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545012-8A9E-414C-9F68-4EFADC11F98B}"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9B94D781-350C-4820-B0AF-90BA5F4F2E07}" type="datetimeFigureOut">
              <a:rPr lang="en-GB" smtClean="0"/>
              <a:pPr/>
              <a:t>20/06/2014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545012-8A9E-414C-9F68-4EFADC11F98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94D781-350C-4820-B0AF-90BA5F4F2E07}" type="datetimeFigureOut">
              <a:rPr lang="en-GB" smtClean="0"/>
              <a:pPr/>
              <a:t>20/06/2014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545012-8A9E-414C-9F68-4EFADC11F98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B94D781-350C-4820-B0AF-90BA5F4F2E07}" type="datetimeFigureOut">
              <a:rPr lang="en-GB" smtClean="0"/>
              <a:pPr/>
              <a:t>20/06/2014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545012-8A9E-414C-9F68-4EFADC11F98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B94D781-350C-4820-B0AF-90BA5F4F2E07}" type="datetimeFigureOut">
              <a:rPr lang="en-GB" smtClean="0"/>
              <a:pPr/>
              <a:t>20/06/2014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545012-8A9E-414C-9F68-4EFADC11F98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B94D781-350C-4820-B0AF-90BA5F4F2E07}" type="datetimeFigureOut">
              <a:rPr lang="en-GB" smtClean="0"/>
              <a:pPr/>
              <a:t>20/06/2014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545012-8A9E-414C-9F68-4EFADC11F98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4D781-350C-4820-B0AF-90BA5F4F2E07}" type="datetimeFigureOut">
              <a:rPr lang="en-GB" smtClean="0"/>
              <a:pPr/>
              <a:t>20/06/2014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2545012-8A9E-414C-9F68-4EFADC11F98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94D781-350C-4820-B0AF-90BA5F4F2E07}" type="datetimeFigureOut">
              <a:rPr lang="en-GB" smtClean="0"/>
              <a:pPr/>
              <a:t>20/06/2014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545012-8A9E-414C-9F68-4EFADC11F98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94D781-350C-4820-B0AF-90BA5F4F2E07}" type="datetimeFigureOut">
              <a:rPr lang="en-GB" smtClean="0"/>
              <a:pPr/>
              <a:t>20/06/2014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545012-8A9E-414C-9F68-4EFADC11F98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7584" y="274638"/>
            <a:ext cx="7859216"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27584" y="1600200"/>
            <a:ext cx="7859216"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94D781-350C-4820-B0AF-90BA5F4F2E07}" type="datetimeFigureOut">
              <a:rPr lang="en-GB" smtClean="0"/>
              <a:pPr/>
              <a:t>20/06/2014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45012-8A9E-414C-9F68-4EFADC11F98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spcBef>
          <a:spcPct val="0"/>
        </a:spcBef>
        <a:buNone/>
        <a:defRPr sz="4400" kern="1200">
          <a:solidFill>
            <a:srgbClr val="0070C0"/>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hyperlink" Target="mailto:p.howell@bild.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55576" y="2348880"/>
            <a:ext cx="7700392" cy="1470025"/>
          </a:xfrm>
        </p:spPr>
        <p:txBody>
          <a:bodyPr>
            <a:normAutofit/>
          </a:bodyPr>
          <a:lstStyle/>
          <a:p>
            <a:pPr algn="ctr" fontAlgn="auto">
              <a:spcBef>
                <a:spcPts val="0"/>
              </a:spcBef>
              <a:spcAft>
                <a:spcPts val="0"/>
              </a:spcAft>
              <a:defRPr/>
            </a:pPr>
            <a:r>
              <a:rPr lang="en-GB" kern="0" dirty="0" smtClean="0"/>
              <a:t>Accreditation, Action and Influence</a:t>
            </a:r>
            <a:endParaRPr lang="en-GB" dirty="0"/>
          </a:p>
        </p:txBody>
      </p:sp>
      <p:sp>
        <p:nvSpPr>
          <p:cNvPr id="5" name="Subtitle 4"/>
          <p:cNvSpPr>
            <a:spLocks noGrp="1"/>
          </p:cNvSpPr>
          <p:nvPr>
            <p:ph type="subTitle" idx="1"/>
          </p:nvPr>
        </p:nvSpPr>
        <p:spPr>
          <a:xfrm>
            <a:off x="1403648" y="4149080"/>
            <a:ext cx="6400800" cy="1752600"/>
          </a:xfrm>
        </p:spPr>
        <p:txBody>
          <a:bodyPr>
            <a:normAutofit/>
          </a:bodyPr>
          <a:lstStyle/>
          <a:p>
            <a:pPr fontAlgn="auto">
              <a:spcBef>
                <a:spcPts val="0"/>
              </a:spcBef>
              <a:spcAft>
                <a:spcPts val="0"/>
              </a:spcAft>
              <a:defRPr/>
            </a:pPr>
            <a:r>
              <a:rPr lang="en-GB" sz="3200" kern="0" dirty="0" smtClean="0"/>
              <a:t>Phil Howell</a:t>
            </a:r>
            <a:endParaRPr lang="en-GB" sz="3200" kern="0" dirty="0"/>
          </a:p>
          <a:p>
            <a:pPr fontAlgn="auto">
              <a:spcBef>
                <a:spcPts val="0"/>
              </a:spcBef>
              <a:spcAft>
                <a:spcPts val="0"/>
              </a:spcAft>
              <a:defRPr/>
            </a:pPr>
            <a:r>
              <a:rPr lang="en-GB" sz="3200" kern="0" dirty="0"/>
              <a:t>BILD</a:t>
            </a:r>
          </a:p>
          <a:p>
            <a:r>
              <a:rPr lang="en-GB" dirty="0" smtClean="0"/>
              <a:t>CPI Conference Friday 27</a:t>
            </a:r>
            <a:r>
              <a:rPr lang="en-GB" baseline="30000" dirty="0" smtClean="0"/>
              <a:t>th</a:t>
            </a:r>
            <a:r>
              <a:rPr lang="en-GB" dirty="0" smtClean="0"/>
              <a:t> June 2014</a:t>
            </a:r>
            <a:endParaRPr lang="en-GB" dirty="0"/>
          </a:p>
        </p:txBody>
      </p:sp>
      <p:pic>
        <p:nvPicPr>
          <p:cNvPr id="6" name="Picture 5" descr="BILD-Logo"/>
          <p:cNvPicPr>
            <a:picLocks noChangeAspect="1" noChangeArrowheads="1"/>
          </p:cNvPicPr>
          <p:nvPr/>
        </p:nvPicPr>
        <p:blipFill>
          <a:blip r:embed="rId3" cstate="print">
            <a:lum contrast="20000"/>
          </a:blip>
          <a:srcRect/>
          <a:stretch>
            <a:fillRect/>
          </a:stretch>
        </p:blipFill>
        <p:spPr bwMode="auto">
          <a:xfrm>
            <a:off x="457200" y="381000"/>
            <a:ext cx="2133600" cy="1228725"/>
          </a:xfrm>
          <a:prstGeom prst="rect">
            <a:avLst/>
          </a:prstGeom>
          <a:noFill/>
          <a:ln w="9525">
            <a:noFill/>
            <a:miter lim="800000"/>
            <a:headEnd/>
            <a:tailEnd/>
          </a:ln>
        </p:spPr>
      </p:pic>
      <p:sp>
        <p:nvSpPr>
          <p:cNvPr id="7" name="TextBox 4"/>
          <p:cNvSpPr txBox="1">
            <a:spLocks noChangeArrowheads="1"/>
          </p:cNvSpPr>
          <p:nvPr/>
        </p:nvSpPr>
        <p:spPr bwMode="auto">
          <a:xfrm>
            <a:off x="7000875" y="6143625"/>
            <a:ext cx="1214438" cy="461963"/>
          </a:xfrm>
          <a:prstGeom prst="rect">
            <a:avLst/>
          </a:prstGeom>
          <a:noFill/>
          <a:ln w="9525">
            <a:noFill/>
            <a:miter lim="800000"/>
            <a:headEnd/>
            <a:tailEnd/>
          </a:ln>
        </p:spPr>
        <p:txBody>
          <a:bodyPr>
            <a:spAutoFit/>
          </a:bodyPr>
          <a:lstStyle/>
          <a:p>
            <a:pPr algn="r"/>
            <a:r>
              <a:rPr lang="en-GB" sz="2400" b="1" dirty="0">
                <a:solidFill>
                  <a:srgbClr val="0070C0"/>
                </a:solidFill>
                <a:cs typeface="Arial" charset="0"/>
              </a:rPr>
              <a:t>BILD</a:t>
            </a:r>
            <a:endParaRPr lang="en-GB" sz="2400" b="1" dirty="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9832" y="274638"/>
            <a:ext cx="5626968" cy="1143000"/>
          </a:xfrm>
        </p:spPr>
        <p:txBody>
          <a:bodyPr>
            <a:normAutofit fontScale="90000"/>
          </a:bodyPr>
          <a:lstStyle/>
          <a:p>
            <a:r>
              <a:rPr lang="en-GB" dirty="0" smtClean="0">
                <a:latin typeface="Arial" pitchFamily="34" charset="0"/>
                <a:cs typeface="Arial" pitchFamily="34" charset="0"/>
              </a:rPr>
              <a:t/>
            </a:r>
            <a:br>
              <a:rPr lang="en-GB" dirty="0" smtClean="0">
                <a:latin typeface="Arial" pitchFamily="34" charset="0"/>
                <a:cs typeface="Arial" pitchFamily="34" charset="0"/>
              </a:rPr>
            </a:br>
            <a:r>
              <a:rPr lang="en-GB" dirty="0" smtClean="0"/>
              <a:t/>
            </a:r>
            <a:br>
              <a:rPr lang="en-GB" dirty="0" smtClean="0"/>
            </a:br>
            <a:r>
              <a:rPr lang="en-GB" dirty="0" smtClean="0"/>
              <a:t/>
            </a:r>
            <a:br>
              <a:rPr lang="en-GB" dirty="0" smtClean="0"/>
            </a:br>
            <a:r>
              <a:rPr lang="en-GB" dirty="0" smtClean="0"/>
              <a:t/>
            </a:r>
            <a:br>
              <a:rPr lang="en-GB" dirty="0" smtClean="0"/>
            </a:br>
            <a:r>
              <a:rPr lang="en-GB" dirty="0" smtClean="0">
                <a:latin typeface="Arial" pitchFamily="34" charset="0"/>
                <a:cs typeface="Arial" pitchFamily="34" charset="0"/>
              </a:rPr>
              <a:t/>
            </a:r>
            <a:br>
              <a:rPr lang="en-GB" dirty="0" smtClean="0">
                <a:latin typeface="Arial" pitchFamily="34" charset="0"/>
                <a:cs typeface="Arial" pitchFamily="34" charset="0"/>
              </a:rPr>
            </a:br>
            <a:r>
              <a:rPr lang="en-GB" dirty="0" smtClean="0">
                <a:latin typeface="Arial" pitchFamily="34" charset="0"/>
                <a:cs typeface="Arial" pitchFamily="34" charset="0"/>
              </a:rPr>
              <a:t/>
            </a:r>
            <a:br>
              <a:rPr lang="en-GB" dirty="0" smtClean="0">
                <a:latin typeface="Arial" pitchFamily="34" charset="0"/>
                <a:cs typeface="Arial" pitchFamily="34" charset="0"/>
              </a:rPr>
            </a:br>
            <a:r>
              <a:rPr lang="en-GB" dirty="0" smtClean="0">
                <a:latin typeface="Arial" pitchFamily="34" charset="0"/>
                <a:cs typeface="Arial" pitchFamily="34" charset="0"/>
              </a:rPr>
              <a:t>Some Accreditations</a:t>
            </a:r>
            <a:br>
              <a:rPr lang="en-GB" dirty="0" smtClean="0">
                <a:latin typeface="Arial" pitchFamily="34" charset="0"/>
                <a:cs typeface="Arial" pitchFamily="34" charset="0"/>
              </a:rPr>
            </a:br>
            <a:r>
              <a:rPr lang="en-GB" dirty="0" smtClean="0">
                <a:latin typeface="Arial" pitchFamily="34" charset="0"/>
                <a:cs typeface="Arial" pitchFamily="34" charset="0"/>
              </a:rPr>
              <a:t/>
            </a:r>
            <a:br>
              <a:rPr lang="en-GB" dirty="0" smtClean="0">
                <a:latin typeface="Arial" pitchFamily="34" charset="0"/>
                <a:cs typeface="Arial" pitchFamily="34" charset="0"/>
              </a:rPr>
            </a:br>
            <a:r>
              <a:rPr lang="en-GB" dirty="0" smtClean="0">
                <a:latin typeface="Arial" pitchFamily="34" charset="0"/>
                <a:cs typeface="Arial" pitchFamily="34" charset="0"/>
              </a:rPr>
              <a:t/>
            </a:r>
            <a:br>
              <a:rPr lang="en-GB" dirty="0" smtClean="0">
                <a:latin typeface="Arial" pitchFamily="34" charset="0"/>
                <a:cs typeface="Arial" pitchFamily="34" charset="0"/>
              </a:rPr>
            </a:br>
            <a:r>
              <a:rPr lang="en-GB" dirty="0" smtClean="0">
                <a:latin typeface="Arial" pitchFamily="34" charset="0"/>
                <a:cs typeface="Arial" pitchFamily="34" charset="0"/>
              </a:rPr>
              <a:t/>
            </a:r>
            <a:br>
              <a:rPr lang="en-GB" dirty="0" smtClean="0">
                <a:latin typeface="Arial" pitchFamily="34" charset="0"/>
                <a:cs typeface="Arial" pitchFamily="34" charset="0"/>
              </a:rPr>
            </a:br>
            <a:r>
              <a:rPr lang="en-GB" dirty="0" smtClean="0">
                <a:latin typeface="Arial" pitchFamily="34" charset="0"/>
                <a:cs typeface="Arial" pitchFamily="34" charset="0"/>
              </a:rPr>
              <a:t/>
            </a:r>
            <a:br>
              <a:rPr lang="en-GB" dirty="0" smtClean="0">
                <a:latin typeface="Arial" pitchFamily="34" charset="0"/>
                <a:cs typeface="Arial" pitchFamily="34" charset="0"/>
              </a:rPr>
            </a:br>
            <a:endParaRPr lang="en-GB" dirty="0">
              <a:latin typeface="Arial" pitchFamily="34" charset="0"/>
              <a:cs typeface="Arial" pitchFamily="34" charset="0"/>
            </a:endParaRPr>
          </a:p>
        </p:txBody>
      </p:sp>
      <p:sp>
        <p:nvSpPr>
          <p:cNvPr id="8" name="Text Placeholder 7"/>
          <p:cNvSpPr>
            <a:spLocks noGrp="1"/>
          </p:cNvSpPr>
          <p:nvPr>
            <p:ph type="body" idx="1"/>
          </p:nvPr>
        </p:nvSpPr>
        <p:spPr/>
        <p:txBody>
          <a:bodyPr/>
          <a:lstStyle/>
          <a:p>
            <a:r>
              <a:rPr lang="en-GB" sz="1800" dirty="0" smtClean="0"/>
              <a:t>WHO</a:t>
            </a:r>
            <a:r>
              <a:rPr lang="en-GB" dirty="0" smtClean="0"/>
              <a:t>				</a:t>
            </a:r>
            <a:endParaRPr lang="en-GB" dirty="0"/>
          </a:p>
        </p:txBody>
      </p:sp>
      <p:sp>
        <p:nvSpPr>
          <p:cNvPr id="6" name="Content Placeholder 5"/>
          <p:cNvSpPr>
            <a:spLocks noGrp="1"/>
          </p:cNvSpPr>
          <p:nvPr>
            <p:ph sz="half" idx="2"/>
          </p:nvPr>
        </p:nvSpPr>
        <p:spPr/>
        <p:txBody>
          <a:bodyPr>
            <a:normAutofit/>
          </a:bodyPr>
          <a:lstStyle/>
          <a:p>
            <a:pPr marL="0" indent="0">
              <a:buNone/>
            </a:pPr>
            <a:r>
              <a:rPr lang="en-GB" sz="1400" dirty="0" smtClean="0"/>
              <a:t>Association of train operating companies</a:t>
            </a:r>
          </a:p>
          <a:p>
            <a:pPr marL="0" indent="0">
              <a:buNone/>
            </a:pPr>
            <a:r>
              <a:rPr lang="en-GB" sz="1400" dirty="0" smtClean="0"/>
              <a:t>BTP &amp; </a:t>
            </a:r>
            <a:r>
              <a:rPr lang="en-GB" sz="1400" dirty="0" err="1" smtClean="0"/>
              <a:t>DfT</a:t>
            </a:r>
            <a:endParaRPr lang="en-GB" sz="1400" dirty="0" smtClean="0"/>
          </a:p>
          <a:p>
            <a:pPr marL="0" indent="0">
              <a:buNone/>
            </a:pPr>
            <a:r>
              <a:rPr lang="en-GB" sz="1400" dirty="0" smtClean="0"/>
              <a:t>Rail training accreditation scheme</a:t>
            </a:r>
          </a:p>
          <a:p>
            <a:pPr marL="0" indent="0">
              <a:buNone/>
            </a:pPr>
            <a:r>
              <a:rPr lang="en-GB" sz="1400" dirty="0" smtClean="0"/>
              <a:t>Putting the Customer First Accreditation mark</a:t>
            </a:r>
          </a:p>
          <a:p>
            <a:pPr marL="0" indent="0">
              <a:buNone/>
            </a:pPr>
            <a:endParaRPr lang="en-GB" sz="1400" dirty="0"/>
          </a:p>
          <a:p>
            <a:pPr marL="0" indent="0">
              <a:buNone/>
            </a:pPr>
            <a:r>
              <a:rPr lang="en-GB" sz="1400" dirty="0" smtClean="0"/>
              <a:t>Green tourism business scheme</a:t>
            </a:r>
          </a:p>
          <a:p>
            <a:pPr marL="0" indent="0">
              <a:buNone/>
            </a:pPr>
            <a:r>
              <a:rPr lang="en-GB" sz="1400" dirty="0" err="1" smtClean="0"/>
              <a:t>Cside</a:t>
            </a:r>
            <a:r>
              <a:rPr lang="en-GB" sz="1400" dirty="0" smtClean="0"/>
              <a:t> Holidays</a:t>
            </a:r>
          </a:p>
          <a:p>
            <a:pPr marL="0" indent="0">
              <a:buNone/>
            </a:pPr>
            <a:endParaRPr lang="en-GB" sz="1400" dirty="0"/>
          </a:p>
          <a:p>
            <a:pPr marL="0" indent="0">
              <a:buNone/>
            </a:pPr>
            <a:r>
              <a:rPr lang="en-GB" sz="1400" dirty="0" smtClean="0"/>
              <a:t>The ethical company accreditation</a:t>
            </a:r>
          </a:p>
          <a:p>
            <a:pPr marL="0" indent="0">
              <a:buNone/>
            </a:pPr>
            <a:endParaRPr lang="en-GB" sz="1400" dirty="0"/>
          </a:p>
          <a:p>
            <a:pPr marL="0" indent="0">
              <a:buNone/>
            </a:pPr>
            <a:r>
              <a:rPr lang="en-GB" sz="1400" dirty="0" err="1" smtClean="0"/>
              <a:t>Campden</a:t>
            </a:r>
            <a:r>
              <a:rPr lang="en-GB" sz="1400" dirty="0" smtClean="0"/>
              <a:t> Laboratory accreditation scheme</a:t>
            </a:r>
          </a:p>
          <a:p>
            <a:pPr marL="0" indent="0">
              <a:buNone/>
            </a:pPr>
            <a:endParaRPr lang="en-GB" sz="1400" dirty="0" smtClean="0"/>
          </a:p>
          <a:p>
            <a:pPr marL="0" indent="0">
              <a:buNone/>
            </a:pPr>
            <a:endParaRPr lang="en-GB" sz="1400" dirty="0" smtClean="0"/>
          </a:p>
          <a:p>
            <a:pPr marL="0" indent="0">
              <a:buNone/>
            </a:pPr>
            <a:endParaRPr lang="en-GB" sz="1400" dirty="0" smtClean="0"/>
          </a:p>
          <a:p>
            <a:pPr marL="0" indent="0">
              <a:buNone/>
            </a:pPr>
            <a:endParaRPr lang="en-GB" sz="1400" dirty="0" smtClean="0"/>
          </a:p>
          <a:p>
            <a:pPr marL="0" indent="0">
              <a:buNone/>
            </a:pPr>
            <a:endParaRPr lang="en-GB" sz="1400" dirty="0"/>
          </a:p>
        </p:txBody>
      </p:sp>
      <p:sp>
        <p:nvSpPr>
          <p:cNvPr id="9" name="Text Placeholder 8"/>
          <p:cNvSpPr>
            <a:spLocks noGrp="1"/>
          </p:cNvSpPr>
          <p:nvPr>
            <p:ph type="body" sz="quarter" idx="3"/>
          </p:nvPr>
        </p:nvSpPr>
        <p:spPr/>
        <p:txBody>
          <a:bodyPr>
            <a:normAutofit/>
          </a:bodyPr>
          <a:lstStyle/>
          <a:p>
            <a:r>
              <a:rPr lang="en-GB" sz="1800" dirty="0" smtClean="0"/>
              <a:t>WHAT</a:t>
            </a:r>
            <a:endParaRPr lang="en-GB" sz="1800" dirty="0"/>
          </a:p>
        </p:txBody>
      </p:sp>
      <p:sp>
        <p:nvSpPr>
          <p:cNvPr id="10" name="Content Placeholder 9"/>
          <p:cNvSpPr>
            <a:spLocks noGrp="1"/>
          </p:cNvSpPr>
          <p:nvPr>
            <p:ph sz="quarter" idx="4"/>
          </p:nvPr>
        </p:nvSpPr>
        <p:spPr/>
        <p:txBody>
          <a:bodyPr>
            <a:normAutofit/>
          </a:bodyPr>
          <a:lstStyle/>
          <a:p>
            <a:pPr marL="0" indent="0">
              <a:buNone/>
            </a:pPr>
            <a:r>
              <a:rPr lang="en-GB" sz="1400" dirty="0" smtClean="0"/>
              <a:t>Ticketing machines</a:t>
            </a:r>
          </a:p>
          <a:p>
            <a:pPr marL="0" indent="0">
              <a:buNone/>
            </a:pPr>
            <a:r>
              <a:rPr lang="en-GB" sz="1400" dirty="0" smtClean="0"/>
              <a:t>Secure station</a:t>
            </a:r>
            <a:endParaRPr lang="en-GB" sz="1400" dirty="0"/>
          </a:p>
          <a:p>
            <a:pPr marL="0" indent="0">
              <a:buNone/>
            </a:pPr>
            <a:r>
              <a:rPr lang="en-GB" sz="1400" dirty="0" smtClean="0"/>
              <a:t>People who work on the ‘managed rail network’</a:t>
            </a:r>
          </a:p>
          <a:p>
            <a:pPr marL="0" indent="0">
              <a:buNone/>
            </a:pPr>
            <a:r>
              <a:rPr lang="en-GB" sz="1400" dirty="0" smtClean="0"/>
              <a:t>National Customer Services Mark</a:t>
            </a:r>
          </a:p>
          <a:p>
            <a:pPr marL="0" indent="0">
              <a:buNone/>
            </a:pPr>
            <a:endParaRPr lang="en-GB" sz="1400" dirty="0"/>
          </a:p>
          <a:p>
            <a:pPr marL="0" indent="0">
              <a:buNone/>
            </a:pPr>
            <a:r>
              <a:rPr lang="en-GB" sz="1400" dirty="0" smtClean="0"/>
              <a:t>Largest green tourism accreditation in the world</a:t>
            </a:r>
          </a:p>
          <a:p>
            <a:pPr marL="0" indent="0">
              <a:buNone/>
            </a:pPr>
            <a:r>
              <a:rPr lang="en-GB" sz="1400" dirty="0" smtClean="0"/>
              <a:t>Blackpool accommodation accreditation</a:t>
            </a:r>
          </a:p>
          <a:p>
            <a:pPr marL="0" indent="0">
              <a:buNone/>
            </a:pPr>
            <a:endParaRPr lang="en-GB" sz="1400" dirty="0"/>
          </a:p>
          <a:p>
            <a:pPr marL="0" indent="0">
              <a:buNone/>
            </a:pPr>
            <a:r>
              <a:rPr lang="en-GB" sz="1400" dirty="0" smtClean="0"/>
              <a:t>Soap! </a:t>
            </a:r>
          </a:p>
          <a:p>
            <a:pPr marL="0" indent="0">
              <a:buNone/>
            </a:pPr>
            <a:endParaRPr lang="en-GB" sz="1400" dirty="0"/>
          </a:p>
          <a:p>
            <a:pPr marL="0" indent="0">
              <a:buNone/>
            </a:pPr>
            <a:r>
              <a:rPr lang="en-GB" sz="1400" dirty="0" smtClean="0"/>
              <a:t>Food industry laboratories</a:t>
            </a:r>
          </a:p>
          <a:p>
            <a:pPr marL="0" indent="0">
              <a:buNone/>
            </a:pPr>
            <a:endParaRPr lang="en-GB" sz="1400" dirty="0"/>
          </a:p>
        </p:txBody>
      </p:sp>
      <p:pic>
        <p:nvPicPr>
          <p:cNvPr id="11" name="Picture 5" descr="BILD-Logo"/>
          <p:cNvPicPr>
            <a:picLocks noChangeAspect="1" noChangeArrowheads="1"/>
          </p:cNvPicPr>
          <p:nvPr/>
        </p:nvPicPr>
        <p:blipFill>
          <a:blip r:embed="rId3" cstate="print">
            <a:lum contrast="20000"/>
          </a:blip>
          <a:srcRect/>
          <a:stretch>
            <a:fillRect/>
          </a:stretch>
        </p:blipFill>
        <p:spPr bwMode="auto">
          <a:xfrm>
            <a:off x="457200" y="381000"/>
            <a:ext cx="2133600" cy="1228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491880" y="274638"/>
            <a:ext cx="5194920" cy="1143000"/>
          </a:xfrm>
        </p:spPr>
        <p:txBody>
          <a:bodyPr>
            <a:normAutofit fontScale="90000"/>
          </a:bodyPr>
          <a:lstStyle/>
          <a:p>
            <a:r>
              <a:rPr lang="en-GB" dirty="0" smtClean="0"/>
              <a:t>BILD Code of Practice 2014</a:t>
            </a:r>
            <a:endParaRPr lang="en-GB" dirty="0"/>
          </a:p>
        </p:txBody>
      </p:sp>
      <p:sp>
        <p:nvSpPr>
          <p:cNvPr id="8" name="Content Placeholder 7"/>
          <p:cNvSpPr>
            <a:spLocks noGrp="1"/>
          </p:cNvSpPr>
          <p:nvPr>
            <p:ph idx="1"/>
          </p:nvPr>
        </p:nvSpPr>
        <p:spPr/>
        <p:txBody>
          <a:bodyPr/>
          <a:lstStyle/>
          <a:p>
            <a:r>
              <a:rPr lang="en-GB" dirty="0" smtClean="0"/>
              <a:t>Re-sets the threshold and the criteria for the accreditation scheme</a:t>
            </a:r>
          </a:p>
          <a:p>
            <a:r>
              <a:rPr lang="en-GB" dirty="0" smtClean="0"/>
              <a:t>Places further emphasis on purchasing organisations to take up the challenge of organisational change</a:t>
            </a:r>
          </a:p>
          <a:p>
            <a:r>
              <a:rPr lang="en-GB" dirty="0" smtClean="0"/>
              <a:t>Places clear expectations on training organisations and individual trainers</a:t>
            </a:r>
          </a:p>
          <a:p>
            <a:r>
              <a:rPr lang="en-GB" dirty="0" smtClean="0"/>
              <a:t>Allows external validation and assessment of an organisations framework for delivering training</a:t>
            </a:r>
          </a:p>
          <a:p>
            <a:r>
              <a:rPr lang="en-GB" dirty="0" smtClean="0"/>
              <a:t>Drives our conversations with commissioners and regulators</a:t>
            </a:r>
            <a:endParaRPr lang="en-GB" dirty="0"/>
          </a:p>
        </p:txBody>
      </p:sp>
      <p:pic>
        <p:nvPicPr>
          <p:cNvPr id="9" name="Picture 5" descr="BILD-Logo"/>
          <p:cNvPicPr>
            <a:picLocks noChangeAspect="1" noChangeArrowheads="1"/>
          </p:cNvPicPr>
          <p:nvPr/>
        </p:nvPicPr>
        <p:blipFill>
          <a:blip r:embed="rId2" cstate="print">
            <a:lum contrast="20000"/>
          </a:blip>
          <a:srcRect/>
          <a:stretch>
            <a:fillRect/>
          </a:stretch>
        </p:blipFill>
        <p:spPr bwMode="auto">
          <a:xfrm>
            <a:off x="457200" y="381000"/>
            <a:ext cx="2133600" cy="1228725"/>
          </a:xfrm>
          <a:prstGeom prst="rect">
            <a:avLst/>
          </a:prstGeom>
          <a:noFill/>
          <a:ln w="9525">
            <a:noFill/>
            <a:miter lim="800000"/>
            <a:headEnd/>
            <a:tailEnd/>
          </a:ln>
        </p:spPr>
      </p:pic>
    </p:spTree>
    <p:extLst>
      <p:ext uri="{BB962C8B-B14F-4D97-AF65-F5344CB8AC3E}">
        <p14:creationId xmlns:p14="http://schemas.microsoft.com/office/powerpoint/2010/main" val="776832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5936" y="274638"/>
            <a:ext cx="4690864" cy="1714202"/>
          </a:xfrm>
        </p:spPr>
        <p:txBody>
          <a:bodyPr>
            <a:normAutofit/>
          </a:bodyPr>
          <a:lstStyle/>
          <a:p>
            <a:r>
              <a:rPr lang="en-GB" dirty="0" smtClean="0"/>
              <a:t>Supporting	 Accreditation</a:t>
            </a:r>
            <a:endParaRPr lang="en-GB" dirty="0"/>
          </a:p>
        </p:txBody>
      </p:sp>
      <p:sp>
        <p:nvSpPr>
          <p:cNvPr id="3" name="Content Placeholder 2"/>
          <p:cNvSpPr>
            <a:spLocks noGrp="1"/>
          </p:cNvSpPr>
          <p:nvPr>
            <p:ph idx="1"/>
          </p:nvPr>
        </p:nvSpPr>
        <p:spPr/>
        <p:txBody>
          <a:bodyPr/>
          <a:lstStyle/>
          <a:p>
            <a:endParaRPr lang="en-GB" dirty="0" smtClean="0"/>
          </a:p>
          <a:p>
            <a:endParaRPr lang="en-GB" dirty="0"/>
          </a:p>
          <a:p>
            <a:r>
              <a:rPr lang="en-GB" dirty="0" smtClean="0"/>
              <a:t>Provider forum and network of support</a:t>
            </a:r>
          </a:p>
          <a:p>
            <a:endParaRPr lang="en-GB" dirty="0"/>
          </a:p>
          <a:p>
            <a:r>
              <a:rPr lang="en-GB" dirty="0" smtClean="0"/>
              <a:t>Engagement and CPD of onsite trainers – trainers academy</a:t>
            </a:r>
          </a:p>
          <a:p>
            <a:endParaRPr lang="en-GB" dirty="0"/>
          </a:p>
          <a:p>
            <a:r>
              <a:rPr lang="en-GB" dirty="0" smtClean="0"/>
              <a:t>BILD Centre for the Advancement of PBS</a:t>
            </a:r>
            <a:endParaRPr lang="en-GB" dirty="0"/>
          </a:p>
        </p:txBody>
      </p:sp>
      <p:pic>
        <p:nvPicPr>
          <p:cNvPr id="4" name="Picture 5" descr="BILD-Logo"/>
          <p:cNvPicPr>
            <a:picLocks noChangeAspect="1" noChangeArrowheads="1"/>
          </p:cNvPicPr>
          <p:nvPr/>
        </p:nvPicPr>
        <p:blipFill>
          <a:blip r:embed="rId2" cstate="print">
            <a:lum contrast="20000"/>
          </a:blip>
          <a:srcRect/>
          <a:stretch>
            <a:fillRect/>
          </a:stretch>
        </p:blipFill>
        <p:spPr bwMode="auto">
          <a:xfrm>
            <a:off x="457200" y="381000"/>
            <a:ext cx="2133600" cy="1228725"/>
          </a:xfrm>
          <a:prstGeom prst="rect">
            <a:avLst/>
          </a:prstGeom>
          <a:noFill/>
          <a:ln w="9525">
            <a:noFill/>
            <a:miter lim="800000"/>
            <a:headEnd/>
            <a:tailEnd/>
          </a:ln>
        </p:spPr>
      </p:pic>
    </p:spTree>
    <p:extLst>
      <p:ext uri="{BB962C8B-B14F-4D97-AF65-F5344CB8AC3E}">
        <p14:creationId xmlns:p14="http://schemas.microsoft.com/office/powerpoint/2010/main" val="3243713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BILD-Logo"/>
          <p:cNvPicPr>
            <a:picLocks noChangeAspect="1" noChangeArrowheads="1"/>
          </p:cNvPicPr>
          <p:nvPr/>
        </p:nvPicPr>
        <p:blipFill>
          <a:blip r:embed="rId3" cstate="print">
            <a:lum contrast="20000"/>
          </a:blip>
          <a:srcRect/>
          <a:stretch>
            <a:fillRect/>
          </a:stretch>
        </p:blipFill>
        <p:spPr bwMode="auto">
          <a:xfrm>
            <a:off x="457200" y="381000"/>
            <a:ext cx="2133600" cy="1228725"/>
          </a:xfrm>
          <a:prstGeom prst="rect">
            <a:avLst/>
          </a:prstGeom>
          <a:noFill/>
          <a:ln w="9525">
            <a:noFill/>
            <a:miter lim="800000"/>
            <a:headEnd/>
            <a:tailEnd/>
          </a:ln>
        </p:spPr>
      </p:pic>
      <p:sp>
        <p:nvSpPr>
          <p:cNvPr id="5" name="Rectangle 1026"/>
          <p:cNvSpPr txBox="1">
            <a:spLocks noChangeArrowheads="1"/>
          </p:cNvSpPr>
          <p:nvPr/>
        </p:nvSpPr>
        <p:spPr bwMode="auto">
          <a:xfrm>
            <a:off x="611188" y="1628775"/>
            <a:ext cx="8064500" cy="1514475"/>
          </a:xfrm>
          <a:prstGeom prst="rect">
            <a:avLst/>
          </a:prstGeom>
          <a:noFill/>
          <a:ln>
            <a:miter lim="800000"/>
            <a:headEnd/>
            <a:tailEnd/>
          </a:ln>
        </p:spPr>
        <p:txBody>
          <a:bodyPr/>
          <a:lstStyle/>
          <a:p>
            <a:pPr>
              <a:defRPr/>
            </a:pPr>
            <a:r>
              <a:rPr lang="en-GB" sz="3600" dirty="0" smtClean="0">
                <a:solidFill>
                  <a:srgbClr val="2A6EBB"/>
                </a:solidFill>
                <a:latin typeface="Arial" pitchFamily="34" charset="0"/>
                <a:cs typeface="Arial" pitchFamily="34" charset="0"/>
              </a:rPr>
              <a:t>Centre for the Advancement of Positive Behaviour Support</a:t>
            </a:r>
            <a:endParaRPr lang="en-GB" sz="3600" dirty="0">
              <a:solidFill>
                <a:srgbClr val="2A6EBB"/>
              </a:solidFill>
              <a:ea typeface="+mj-ea"/>
              <a:cs typeface="Arial" charset="0"/>
            </a:endParaRPr>
          </a:p>
        </p:txBody>
      </p:sp>
      <p:sp>
        <p:nvSpPr>
          <p:cNvPr id="10244" name="Rectangle 3"/>
          <p:cNvSpPr txBox="1">
            <a:spLocks noChangeArrowheads="1"/>
          </p:cNvSpPr>
          <p:nvPr/>
        </p:nvSpPr>
        <p:spPr bwMode="auto">
          <a:xfrm>
            <a:off x="468313" y="2636838"/>
            <a:ext cx="8229600" cy="3184525"/>
          </a:xfrm>
          <a:prstGeom prst="rect">
            <a:avLst/>
          </a:prstGeom>
          <a:noFill/>
          <a:ln w="9525">
            <a:noFill/>
            <a:miter lim="800000"/>
            <a:headEnd/>
            <a:tailEnd/>
          </a:ln>
        </p:spPr>
        <p:txBody>
          <a:bodyPr/>
          <a:lstStyle/>
          <a:p>
            <a:pPr marL="342900" indent="-342900">
              <a:spcBef>
                <a:spcPct val="20000"/>
              </a:spcBef>
            </a:pPr>
            <a:endParaRPr lang="en-GB" sz="2400">
              <a:cs typeface="Arial" charset="0"/>
            </a:endParaRPr>
          </a:p>
        </p:txBody>
      </p:sp>
      <p:sp>
        <p:nvSpPr>
          <p:cNvPr id="10245" name="TextBox 4"/>
          <p:cNvSpPr txBox="1">
            <a:spLocks noChangeArrowheads="1"/>
          </p:cNvSpPr>
          <p:nvPr/>
        </p:nvSpPr>
        <p:spPr bwMode="auto">
          <a:xfrm>
            <a:off x="7000875" y="6143625"/>
            <a:ext cx="1214438" cy="461963"/>
          </a:xfrm>
          <a:prstGeom prst="rect">
            <a:avLst/>
          </a:prstGeom>
          <a:noFill/>
          <a:ln w="9525">
            <a:noFill/>
            <a:miter lim="800000"/>
            <a:headEnd/>
            <a:tailEnd/>
          </a:ln>
        </p:spPr>
        <p:txBody>
          <a:bodyPr>
            <a:spAutoFit/>
          </a:bodyPr>
          <a:lstStyle/>
          <a:p>
            <a:pPr algn="r"/>
            <a:r>
              <a:rPr lang="en-GB" sz="2400" b="1">
                <a:solidFill>
                  <a:srgbClr val="0070C0"/>
                </a:solidFill>
                <a:cs typeface="Arial" charset="0"/>
              </a:rPr>
              <a:t>BILD</a:t>
            </a:r>
            <a:endParaRPr lang="en-GB" sz="2400" b="1">
              <a:cs typeface="Arial" charset="0"/>
            </a:endParaRPr>
          </a:p>
        </p:txBody>
      </p:sp>
      <p:sp>
        <p:nvSpPr>
          <p:cNvPr id="10246" name="Rectangle 5"/>
          <p:cNvSpPr>
            <a:spLocks noChangeArrowheads="1"/>
          </p:cNvSpPr>
          <p:nvPr/>
        </p:nvSpPr>
        <p:spPr bwMode="auto">
          <a:xfrm>
            <a:off x="714375" y="2996952"/>
            <a:ext cx="6377905" cy="3139321"/>
          </a:xfrm>
          <a:prstGeom prst="rect">
            <a:avLst/>
          </a:prstGeom>
          <a:noFill/>
          <a:ln w="9525">
            <a:noFill/>
            <a:miter lim="800000"/>
            <a:headEnd/>
            <a:tailEnd/>
          </a:ln>
        </p:spPr>
        <p:txBody>
          <a:bodyPr wrap="square">
            <a:spAutoFit/>
          </a:bodyPr>
          <a:lstStyle/>
          <a:p>
            <a:r>
              <a:rPr lang="en-GB" dirty="0" smtClean="0">
                <a:latin typeface="Arial"/>
                <a:cs typeface="Arial"/>
              </a:rPr>
              <a:t>1.  A hub to gather intelligence, provide good practice and act as an exchange and signpost to individuals advancing knowledge and experience </a:t>
            </a:r>
            <a:br>
              <a:rPr lang="en-GB" dirty="0" smtClean="0">
                <a:latin typeface="Arial"/>
                <a:cs typeface="Arial"/>
              </a:rPr>
            </a:br>
            <a:r>
              <a:rPr lang="en-GB" dirty="0" smtClean="0">
                <a:latin typeface="Arial"/>
                <a:cs typeface="Arial"/>
              </a:rPr>
              <a:t/>
            </a:r>
            <a:br>
              <a:rPr lang="en-GB" dirty="0" smtClean="0">
                <a:latin typeface="Arial"/>
                <a:cs typeface="Arial"/>
              </a:rPr>
            </a:br>
            <a:r>
              <a:rPr lang="en-GB" dirty="0" smtClean="0">
                <a:latin typeface="Arial"/>
                <a:cs typeface="Arial"/>
              </a:rPr>
              <a:t>2. A knowledge and information dissemination resource acting as a catalyst for collaboration, identifying and sharing of good practice </a:t>
            </a:r>
            <a:br>
              <a:rPr lang="en-GB" dirty="0" smtClean="0">
                <a:latin typeface="Arial"/>
                <a:cs typeface="Arial"/>
              </a:rPr>
            </a:br>
            <a:r>
              <a:rPr lang="en-GB" dirty="0" smtClean="0">
                <a:latin typeface="Arial"/>
                <a:cs typeface="Arial"/>
              </a:rPr>
              <a:t/>
            </a:r>
            <a:br>
              <a:rPr lang="en-GB" dirty="0" smtClean="0">
                <a:latin typeface="Arial"/>
                <a:cs typeface="Arial"/>
              </a:rPr>
            </a:br>
            <a:r>
              <a:rPr lang="en-GB" dirty="0" smtClean="0">
                <a:latin typeface="Arial"/>
                <a:cs typeface="Arial"/>
              </a:rPr>
              <a:t>3. A platform for providing insights and innovations being developed against a backdrop of </a:t>
            </a:r>
            <a:r>
              <a:rPr lang="en-GB" dirty="0" err="1" smtClean="0">
                <a:latin typeface="Arial"/>
                <a:cs typeface="Arial"/>
              </a:rPr>
              <a:t>Bild’s</a:t>
            </a:r>
            <a:r>
              <a:rPr lang="en-GB" dirty="0" smtClean="0">
                <a:latin typeface="Arial"/>
                <a:cs typeface="Arial"/>
              </a:rPr>
              <a:t> PBS mission to drastically reduce restrictive practices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997839"/>
            <a:ext cx="7344816" cy="3970318"/>
          </a:xfrm>
          <a:prstGeom prst="rect">
            <a:avLst/>
          </a:prstGeom>
        </p:spPr>
        <p:txBody>
          <a:bodyPr wrap="square">
            <a:spAutoFit/>
          </a:bodyPr>
          <a:lstStyle/>
          <a:p>
            <a:r>
              <a:rPr lang="en-GB" dirty="0" smtClean="0">
                <a:latin typeface="Arial"/>
                <a:cs typeface="Arial"/>
              </a:rPr>
              <a:t>4.International perspectives in specific services around what is working. Collection and collation of evidence. </a:t>
            </a:r>
            <a:br>
              <a:rPr lang="en-GB" dirty="0" smtClean="0">
                <a:latin typeface="Arial"/>
                <a:cs typeface="Arial"/>
              </a:rPr>
            </a:br>
            <a:r>
              <a:rPr lang="en-GB" dirty="0" smtClean="0">
                <a:latin typeface="Arial"/>
                <a:cs typeface="Arial"/>
              </a:rPr>
              <a:t> </a:t>
            </a:r>
            <a:br>
              <a:rPr lang="en-GB" dirty="0" smtClean="0">
                <a:latin typeface="Arial"/>
                <a:cs typeface="Arial"/>
              </a:rPr>
            </a:br>
            <a:endParaRPr lang="en-GB" dirty="0" smtClean="0">
              <a:latin typeface="Arial"/>
              <a:cs typeface="Arial"/>
            </a:endParaRPr>
          </a:p>
          <a:p>
            <a:r>
              <a:rPr lang="en-GB" dirty="0" smtClean="0">
                <a:latin typeface="Arial"/>
                <a:cs typeface="Arial"/>
              </a:rPr>
              <a:t>We will collect data, we will share that information and we will create a platform to enable the exchange of good practice to flourish. We will create a CPD framework, promote exchanges and aim to eventually create fellowships.</a:t>
            </a:r>
          </a:p>
          <a:p>
            <a:endParaRPr lang="en-GB" dirty="0" smtClean="0">
              <a:latin typeface="Arial"/>
              <a:cs typeface="Arial"/>
            </a:endParaRPr>
          </a:p>
          <a:p>
            <a:r>
              <a:rPr lang="en-GB" dirty="0" smtClean="0">
                <a:solidFill>
                  <a:schemeClr val="accent1"/>
                </a:solidFill>
                <a:latin typeface="Arial"/>
                <a:cs typeface="Arial"/>
              </a:rPr>
              <a:t>Next Step</a:t>
            </a:r>
          </a:p>
          <a:p>
            <a:endParaRPr lang="en-GB" dirty="0" smtClean="0">
              <a:solidFill>
                <a:schemeClr val="accent1"/>
              </a:solidFill>
              <a:latin typeface="Arial"/>
              <a:cs typeface="Arial"/>
            </a:endParaRPr>
          </a:p>
          <a:p>
            <a:r>
              <a:rPr lang="en-GB" dirty="0" smtClean="0">
                <a:solidFill>
                  <a:schemeClr val="accent1"/>
                </a:solidFill>
                <a:latin typeface="Arial"/>
                <a:cs typeface="Arial"/>
              </a:rPr>
              <a:t>The first meeting will take place 18th September 2014. We will publicise this through our weekly update.</a:t>
            </a:r>
          </a:p>
          <a:p>
            <a:endParaRPr lang="en-GB" dirty="0" smtClean="0">
              <a:solidFill>
                <a:schemeClr val="accent1"/>
              </a:solidFill>
              <a:latin typeface="Arial"/>
              <a:cs typeface="Arial"/>
            </a:endParaRPr>
          </a:p>
        </p:txBody>
      </p:sp>
      <p:pic>
        <p:nvPicPr>
          <p:cNvPr id="3" name="Picture 5" descr="BILD-Logo"/>
          <p:cNvPicPr>
            <a:picLocks noChangeAspect="1" noChangeArrowheads="1"/>
          </p:cNvPicPr>
          <p:nvPr/>
        </p:nvPicPr>
        <p:blipFill>
          <a:blip r:embed="rId2" cstate="print">
            <a:lum contrast="20000"/>
          </a:blip>
          <a:srcRect/>
          <a:stretch>
            <a:fillRect/>
          </a:stretch>
        </p:blipFill>
        <p:spPr bwMode="auto">
          <a:xfrm>
            <a:off x="457200" y="381000"/>
            <a:ext cx="2133600" cy="12287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827585" y="2500313"/>
            <a:ext cx="7721104" cy="1143000"/>
          </a:xfrm>
          <a:prstGeom prst="rect">
            <a:avLst/>
          </a:prstGeom>
          <a:noFill/>
          <a:ln w="9525">
            <a:noFill/>
            <a:miter lim="800000"/>
            <a:headEnd/>
            <a:tailEnd/>
          </a:ln>
        </p:spPr>
        <p:txBody>
          <a:bodyPr/>
          <a:lstStyle/>
          <a:p>
            <a:pPr fontAlgn="auto">
              <a:spcBef>
                <a:spcPts val="0"/>
              </a:spcBef>
              <a:spcAft>
                <a:spcPts val="0"/>
              </a:spcAft>
              <a:defRPr/>
            </a:pPr>
            <a:r>
              <a:rPr lang="en-GB" sz="4400" kern="0" dirty="0">
                <a:solidFill>
                  <a:srgbClr val="0070C0"/>
                </a:solidFill>
                <a:latin typeface="Arial" pitchFamily="34" charset="0"/>
                <a:ea typeface="+mj-ea"/>
                <a:cs typeface="Arial" pitchFamily="34" charset="0"/>
              </a:rPr>
              <a:t>Thank you</a:t>
            </a:r>
            <a:endParaRPr lang="en-US" sz="4400" kern="0" dirty="0">
              <a:solidFill>
                <a:srgbClr val="0070C0"/>
              </a:solidFill>
              <a:latin typeface="Arial" pitchFamily="34" charset="0"/>
              <a:ea typeface="+mj-ea"/>
              <a:cs typeface="Arial" pitchFamily="34" charset="0"/>
            </a:endParaRPr>
          </a:p>
        </p:txBody>
      </p:sp>
      <p:pic>
        <p:nvPicPr>
          <p:cNvPr id="18435" name="Picture 5" descr="BILD-Logo"/>
          <p:cNvPicPr>
            <a:picLocks noChangeAspect="1" noChangeArrowheads="1"/>
          </p:cNvPicPr>
          <p:nvPr/>
        </p:nvPicPr>
        <p:blipFill>
          <a:blip r:embed="rId3" cstate="print">
            <a:lum contrast="20000"/>
          </a:blip>
          <a:srcRect/>
          <a:stretch>
            <a:fillRect/>
          </a:stretch>
        </p:blipFill>
        <p:spPr bwMode="auto">
          <a:xfrm>
            <a:off x="457200" y="381000"/>
            <a:ext cx="2133600" cy="1228725"/>
          </a:xfrm>
          <a:prstGeom prst="rect">
            <a:avLst/>
          </a:prstGeom>
          <a:noFill/>
          <a:ln w="9525">
            <a:noFill/>
            <a:miter lim="800000"/>
            <a:headEnd/>
            <a:tailEnd/>
          </a:ln>
        </p:spPr>
      </p:pic>
      <p:sp>
        <p:nvSpPr>
          <p:cNvPr id="18436" name="TextBox 8"/>
          <p:cNvSpPr txBox="1">
            <a:spLocks noChangeArrowheads="1"/>
          </p:cNvSpPr>
          <p:nvPr/>
        </p:nvSpPr>
        <p:spPr bwMode="auto">
          <a:xfrm>
            <a:off x="899592" y="4221088"/>
            <a:ext cx="6834187" cy="2544286"/>
          </a:xfrm>
          <a:prstGeom prst="rect">
            <a:avLst/>
          </a:prstGeom>
          <a:noFill/>
          <a:ln w="9525">
            <a:noFill/>
            <a:miter lim="800000"/>
            <a:headEnd/>
            <a:tailEnd/>
          </a:ln>
        </p:spPr>
        <p:txBody>
          <a:bodyPr>
            <a:spAutoFit/>
          </a:bodyPr>
          <a:lstStyle/>
          <a:p>
            <a:pPr>
              <a:lnSpc>
                <a:spcPct val="125000"/>
              </a:lnSpc>
            </a:pPr>
            <a:r>
              <a:rPr lang="en-GB" sz="1600" dirty="0" smtClean="0">
                <a:cs typeface="Arial" charset="0"/>
                <a:hlinkClick r:id="rId4"/>
              </a:rPr>
              <a:t>p.howell@bild.org.uk</a:t>
            </a:r>
            <a:endParaRPr lang="en-GB" sz="1600" dirty="0" smtClean="0">
              <a:cs typeface="Arial" charset="0"/>
            </a:endParaRPr>
          </a:p>
          <a:p>
            <a:pPr>
              <a:lnSpc>
                <a:spcPct val="125000"/>
              </a:lnSpc>
            </a:pPr>
            <a:r>
              <a:rPr lang="en-GB" sz="1600" dirty="0" smtClean="0">
                <a:cs typeface="Arial" charset="0"/>
              </a:rPr>
              <a:t>BILD</a:t>
            </a:r>
            <a:r>
              <a:rPr lang="en-GB" sz="1600" b="1" dirty="0" smtClean="0">
                <a:cs typeface="Arial" charset="0"/>
              </a:rPr>
              <a:t> </a:t>
            </a:r>
            <a:r>
              <a:rPr lang="en-GB" sz="1600" dirty="0">
                <a:cs typeface="Arial" charset="0"/>
              </a:rPr>
              <a:t/>
            </a:r>
            <a:br>
              <a:rPr lang="en-GB" sz="1600" dirty="0">
                <a:cs typeface="Arial" charset="0"/>
              </a:rPr>
            </a:br>
            <a:r>
              <a:rPr lang="en-GB" sz="1600" dirty="0">
                <a:cs typeface="Arial" charset="0"/>
              </a:rPr>
              <a:t>Birmingham Research Park, 97 Vincent Drive, </a:t>
            </a:r>
            <a:endParaRPr lang="en-GB" sz="1600" dirty="0" smtClean="0">
              <a:cs typeface="Arial" charset="0"/>
            </a:endParaRPr>
          </a:p>
          <a:p>
            <a:pPr>
              <a:lnSpc>
                <a:spcPct val="125000"/>
              </a:lnSpc>
            </a:pPr>
            <a:r>
              <a:rPr lang="en-GB" sz="1600" dirty="0" smtClean="0">
                <a:cs typeface="Arial" charset="0"/>
              </a:rPr>
              <a:t>Edgbaston  Birmingham </a:t>
            </a:r>
          </a:p>
          <a:p>
            <a:pPr>
              <a:lnSpc>
                <a:spcPct val="125000"/>
              </a:lnSpc>
            </a:pPr>
            <a:r>
              <a:rPr lang="en-GB" sz="1600" dirty="0" smtClean="0">
                <a:cs typeface="Arial" charset="0"/>
              </a:rPr>
              <a:t>B15 </a:t>
            </a:r>
            <a:r>
              <a:rPr lang="en-GB" sz="1600" dirty="0">
                <a:cs typeface="Arial" charset="0"/>
              </a:rPr>
              <a:t>2SQ</a:t>
            </a:r>
          </a:p>
          <a:p>
            <a:pPr>
              <a:lnSpc>
                <a:spcPct val="125000"/>
              </a:lnSpc>
            </a:pPr>
            <a:r>
              <a:rPr lang="en-GB" sz="1600" dirty="0">
                <a:cs typeface="Arial" charset="0"/>
              </a:rPr>
              <a:t>Tel 0121 415 6970</a:t>
            </a:r>
          </a:p>
          <a:p>
            <a:pPr>
              <a:lnSpc>
                <a:spcPct val="125000"/>
              </a:lnSpc>
            </a:pPr>
            <a:r>
              <a:rPr lang="en-GB" sz="1600" dirty="0" err="1">
                <a:cs typeface="Arial" charset="0"/>
              </a:rPr>
              <a:t>www.bild.org.uk</a:t>
            </a:r>
            <a:endParaRPr lang="en-GB" sz="1600" dirty="0">
              <a:cs typeface="Arial" charset="0"/>
            </a:endParaRPr>
          </a:p>
          <a:p>
            <a:pPr>
              <a:lnSpc>
                <a:spcPct val="125000"/>
              </a:lnSpc>
            </a:pPr>
            <a:endParaRPr lang="en-GB" sz="1600" dirty="0">
              <a:cs typeface="Arial" charset="0"/>
            </a:endParaRPr>
          </a:p>
        </p:txBody>
      </p:sp>
      <p:sp>
        <p:nvSpPr>
          <p:cNvPr id="18437" name="TextBox 4"/>
          <p:cNvSpPr txBox="1">
            <a:spLocks noChangeArrowheads="1"/>
          </p:cNvSpPr>
          <p:nvPr/>
        </p:nvSpPr>
        <p:spPr bwMode="auto">
          <a:xfrm>
            <a:off x="7000875" y="6143625"/>
            <a:ext cx="1214438" cy="461963"/>
          </a:xfrm>
          <a:prstGeom prst="rect">
            <a:avLst/>
          </a:prstGeom>
          <a:noFill/>
          <a:ln w="9525">
            <a:noFill/>
            <a:miter lim="800000"/>
            <a:headEnd/>
            <a:tailEnd/>
          </a:ln>
        </p:spPr>
        <p:txBody>
          <a:bodyPr>
            <a:spAutoFit/>
          </a:bodyPr>
          <a:lstStyle/>
          <a:p>
            <a:pPr algn="r"/>
            <a:r>
              <a:rPr lang="en-GB" sz="2400" b="1" dirty="0">
                <a:solidFill>
                  <a:srgbClr val="0070C0"/>
                </a:solidFill>
                <a:cs typeface="Arial" charset="0"/>
              </a:rPr>
              <a:t>BILD</a:t>
            </a:r>
            <a:endParaRPr lang="en-GB" sz="2400" b="1" dirty="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7CD2D5605AF04BBD9072B79CF406C4" ma:contentTypeVersion="0" ma:contentTypeDescription="Create a new document." ma:contentTypeScope="" ma:versionID="305daf2bf882ac12118ba89276dac99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E4B7A30-3C8A-4E82-B0EC-F663E218F5D1}"/>
</file>

<file path=customXml/itemProps2.xml><?xml version="1.0" encoding="utf-8"?>
<ds:datastoreItem xmlns:ds="http://schemas.openxmlformats.org/officeDocument/2006/customXml" ds:itemID="{543F59F4-BAF3-4B7E-BCFA-9B0407339F4C}"/>
</file>

<file path=customXml/itemProps3.xml><?xml version="1.0" encoding="utf-8"?>
<ds:datastoreItem xmlns:ds="http://schemas.openxmlformats.org/officeDocument/2006/customXml" ds:itemID="{80890F34-163B-45CA-9410-2A1F6BA256A5}"/>
</file>

<file path=docProps/app.xml><?xml version="1.0" encoding="utf-8"?>
<Properties xmlns="http://schemas.openxmlformats.org/officeDocument/2006/extended-properties" xmlns:vt="http://schemas.openxmlformats.org/officeDocument/2006/docPropsVTypes">
  <TotalTime>2320</TotalTime>
  <Words>336</Words>
  <Application>Microsoft Office PowerPoint</Application>
  <PresentationFormat>On-screen Show (4:3)</PresentationFormat>
  <Paragraphs>70</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Accreditation, Action and Influence</vt:lpstr>
      <vt:lpstr>      Some Accreditations     </vt:lpstr>
      <vt:lpstr>BILD Code of Practice 2014</vt:lpstr>
      <vt:lpstr>Supporting  Accreditation</vt:lpstr>
      <vt:lpstr>PowerPoint Presentation</vt:lpstr>
      <vt:lpstr>PowerPoint Presentation</vt:lpstr>
      <vt:lpstr>PowerPoint Presentation</vt:lpstr>
    </vt:vector>
  </TitlesOfParts>
  <Company>BILD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Powerful Questions to ask about Positive Behaviour Support</dc:title>
  <dc:creator>j.thomas</dc:creator>
  <cp:lastModifiedBy>Rebecca Goshawk</cp:lastModifiedBy>
  <cp:revision>72</cp:revision>
  <dcterms:created xsi:type="dcterms:W3CDTF">2014-05-12T10:05:21Z</dcterms:created>
  <dcterms:modified xsi:type="dcterms:W3CDTF">2014-06-20T14:18:47Z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0x010100B87CD2D5605AF04BBD9072B79CF406C4</vt:lpwstr>
  </property>
</Properties>
</file>