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63" r:id="rId5"/>
    <p:sldId id="280" r:id="rId6"/>
    <p:sldId id="264" r:id="rId7"/>
    <p:sldId id="272" r:id="rId8"/>
    <p:sldId id="271" r:id="rId9"/>
    <p:sldId id="267" r:id="rId10"/>
    <p:sldId id="268" r:id="rId11"/>
    <p:sldId id="265" r:id="rId12"/>
    <p:sldId id="276" r:id="rId13"/>
    <p:sldId id="277" r:id="rId14"/>
    <p:sldId id="278" r:id="rId15"/>
    <p:sldId id="279" r:id="rId16"/>
    <p:sldId id="281" r:id="rId17"/>
    <p:sldId id="282" r:id="rId18"/>
    <p:sldId id="283" r:id="rId19"/>
    <p:sldId id="284" r:id="rId20"/>
    <p:sldId id="28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05" autoAdjust="0"/>
  </p:normalViewPr>
  <p:slideViewPr>
    <p:cSldViewPr snapToGrid="0" snapToObjects="1">
      <p:cViewPr>
        <p:scale>
          <a:sx n="70" d="100"/>
          <a:sy n="70" d="100"/>
        </p:scale>
        <p:origin x="-1092" y="-7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4"/>
    </p:cViewPr>
  </p:sorterViewPr>
  <p:notesViewPr>
    <p:cSldViewPr snapToGrid="0" snapToObjects="1">
      <p:cViewPr varScale="1">
        <p:scale>
          <a:sx n="56" d="100"/>
          <a:sy n="56" d="100"/>
        </p:scale>
        <p:origin x="-181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sz="1100" dirty="0">
              <a:latin typeface="Trebuchet M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sz="1100" dirty="0">
              <a:latin typeface="Trebuchet M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9C9AF7-5482-5045-B3EF-9B1F7562495D}" type="slidenum">
              <a:rPr lang="en-US" sz="1100" smtClean="0">
                <a:latin typeface="Trebuchet MS" pitchFamily="34" charset="0"/>
              </a:rPr>
              <a:t>‹#›</a:t>
            </a:fld>
            <a:endParaRPr lang="en-US" sz="1100" dirty="0">
              <a:latin typeface="Trebuchet MS" pitchFamily="34" charset="0"/>
            </a:endParaRPr>
          </a:p>
        </p:txBody>
      </p:sp>
      <p:sp>
        <p:nvSpPr>
          <p:cNvPr id="6" name="Päivämäärän paikkamerkki 5"/>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38BCB5-A5B3-4A75-89B4-0A560FA2EB69}" type="datetime1">
              <a:rPr lang="fi-FI" sz="1100" smtClean="0">
                <a:latin typeface="Trebuchet MS" pitchFamily="34" charset="0"/>
              </a:rPr>
              <a:t>6.6.2014</a:t>
            </a:fld>
            <a:endParaRPr lang="fi-FI" sz="1100" dirty="0">
              <a:latin typeface="Trebuchet MS" pitchFamily="34" charset="0"/>
            </a:endParaRPr>
          </a:p>
        </p:txBody>
      </p:sp>
    </p:spTree>
    <p:extLst>
      <p:ext uri="{BB962C8B-B14F-4D97-AF65-F5344CB8AC3E}">
        <p14:creationId xmlns:p14="http://schemas.microsoft.com/office/powerpoint/2010/main" val="144249145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100">
                <a:latin typeface="Trebuchet MS"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100">
                <a:latin typeface="Trebuchet MS" pitchFamily="34" charset="0"/>
              </a:defRPr>
            </a:lvl1pPr>
          </a:lstStyle>
          <a:p>
            <a:fld id="{8852D487-2BD1-41BE-95CF-5ADEE4504EAE}" type="datetime1">
              <a:rPr lang="fi-FI" smtClean="0"/>
              <a:pPr/>
              <a:t>6.6.2014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100">
                <a:latin typeface="Trebuchet MS"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100">
                <a:latin typeface="Trebuchet MS" pitchFamily="34" charset="0"/>
              </a:defRPr>
            </a:lvl1pPr>
          </a:lstStyle>
          <a:p>
            <a:fld id="{1099E747-E921-0C4C-A602-DE91D4C43599}" type="slidenum">
              <a:rPr lang="en-US" smtClean="0"/>
              <a:pPr/>
              <a:t>‹#›</a:t>
            </a:fld>
            <a:endParaRPr lang="en-US" dirty="0"/>
          </a:p>
        </p:txBody>
      </p:sp>
    </p:spTree>
    <p:extLst>
      <p:ext uri="{BB962C8B-B14F-4D97-AF65-F5344CB8AC3E}">
        <p14:creationId xmlns:p14="http://schemas.microsoft.com/office/powerpoint/2010/main" val="2561869031"/>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100" kern="1200">
        <a:solidFill>
          <a:schemeClr val="tx1"/>
        </a:solidFill>
        <a:latin typeface="Trebuchet MS" pitchFamily="34" charset="0"/>
        <a:ea typeface="+mn-ea"/>
        <a:cs typeface="+mn-cs"/>
      </a:defRPr>
    </a:lvl1pPr>
    <a:lvl2pPr marL="457200" algn="l" defTabSz="457200" rtl="0" eaLnBrk="1" latinLnBrk="0" hangingPunct="1">
      <a:defRPr sz="1100" kern="1200">
        <a:solidFill>
          <a:schemeClr val="tx1"/>
        </a:solidFill>
        <a:latin typeface="Trebuchet MS" pitchFamily="34" charset="0"/>
        <a:ea typeface="+mn-ea"/>
        <a:cs typeface="+mn-cs"/>
      </a:defRPr>
    </a:lvl2pPr>
    <a:lvl3pPr marL="914400" algn="l" defTabSz="457200" rtl="0" eaLnBrk="1" latinLnBrk="0" hangingPunct="1">
      <a:defRPr sz="1100" kern="1200">
        <a:solidFill>
          <a:schemeClr val="tx1"/>
        </a:solidFill>
        <a:latin typeface="Trebuchet MS" pitchFamily="34" charset="0"/>
        <a:ea typeface="+mn-ea"/>
        <a:cs typeface="+mn-cs"/>
      </a:defRPr>
    </a:lvl3pPr>
    <a:lvl4pPr marL="1371600" algn="l" defTabSz="457200" rtl="0" eaLnBrk="1" latinLnBrk="0" hangingPunct="1">
      <a:defRPr sz="1100" kern="1200">
        <a:solidFill>
          <a:schemeClr val="tx1"/>
        </a:solidFill>
        <a:latin typeface="Trebuchet MS" pitchFamily="34" charset="0"/>
        <a:ea typeface="+mn-ea"/>
        <a:cs typeface="+mn-cs"/>
      </a:defRPr>
    </a:lvl4pPr>
    <a:lvl5pPr marL="1828800" algn="l" defTabSz="457200" rtl="0" eaLnBrk="1" latinLnBrk="0" hangingPunct="1">
      <a:defRPr sz="1100" kern="1200">
        <a:solidFill>
          <a:schemeClr val="tx1"/>
        </a:solidFill>
        <a:latin typeface="Trebuchet MS"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48375"/>
            <a:ext cx="7772400" cy="1000465"/>
          </a:xfrm>
          <a:prstGeom prst="rect">
            <a:avLst/>
          </a:prstGeom>
        </p:spPr>
        <p:txBody>
          <a:bodyPr/>
          <a:lstStyle>
            <a:lvl1pPr algn="ctr">
              <a:defRPr sz="4400" b="0" i="0">
                <a:solidFill>
                  <a:srgbClr val="003464"/>
                </a:solidFill>
                <a:latin typeface="Trebuchet MS"/>
                <a:cs typeface="Trebuchet MS"/>
              </a:defRPr>
            </a:lvl1pPr>
          </a:lstStyle>
          <a:p>
            <a:r>
              <a:rPr lang="fi-FI" dirty="0" err="1" smtClean="0"/>
              <a:t>Heading</a:t>
            </a:r>
            <a:endParaRPr lang="en-US" dirty="0"/>
          </a:p>
        </p:txBody>
      </p:sp>
      <p:sp>
        <p:nvSpPr>
          <p:cNvPr id="3" name="Subtitle 2"/>
          <p:cNvSpPr>
            <a:spLocks noGrp="1"/>
          </p:cNvSpPr>
          <p:nvPr>
            <p:ph type="subTitle" idx="1" hasCustomPrompt="1"/>
          </p:nvPr>
        </p:nvSpPr>
        <p:spPr>
          <a:xfrm>
            <a:off x="1371600" y="2429046"/>
            <a:ext cx="6400800" cy="2120646"/>
          </a:xfrm>
          <a:prstGeom prst="rect">
            <a:avLst/>
          </a:prstGeom>
        </p:spPr>
        <p:txBody>
          <a:bodyPr>
            <a:normAutofit/>
          </a:bodyPr>
          <a:lstStyle>
            <a:lvl1pPr marL="0" indent="0" algn="ctr">
              <a:buNone/>
              <a:defRPr sz="2400">
                <a:solidFill>
                  <a:srgbClr val="003464"/>
                </a:solidFill>
                <a:latin typeface="Trebuchet MS"/>
                <a:cs typeface="Trebuchet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Subtitle</a:t>
            </a:r>
            <a:endParaRPr lang="en-US" dirty="0"/>
          </a:p>
        </p:txBody>
      </p:sp>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096" y="6666651"/>
            <a:ext cx="9205798" cy="213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2"/>
          <p:cNvSpPr txBox="1">
            <a:spLocks/>
          </p:cNvSpPr>
          <p:nvPr userDrawn="1"/>
        </p:nvSpPr>
        <p:spPr>
          <a:xfrm>
            <a:off x="92786" y="6626290"/>
            <a:ext cx="1585970" cy="260350"/>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rgbClr val="FFFFFF"/>
                </a:solidFill>
                <a:latin typeface="Trebuchet MS"/>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fi-FI" dirty="0">
              <a:cs typeface="Trebuchet MS"/>
            </a:endParaRPr>
          </a:p>
        </p:txBody>
      </p:sp>
      <p:sp>
        <p:nvSpPr>
          <p:cNvPr id="9" name="Footer Placeholder 3"/>
          <p:cNvSpPr txBox="1">
            <a:spLocks/>
          </p:cNvSpPr>
          <p:nvPr userDrawn="1"/>
        </p:nvSpPr>
        <p:spPr>
          <a:xfrm>
            <a:off x="1602040" y="6632845"/>
            <a:ext cx="5897390" cy="260350"/>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rgbClr val="FFFFFF"/>
                </a:solidFill>
                <a:latin typeface="Trebuchet MS"/>
                <a:ea typeface="+mn-ea"/>
                <a:cs typeface="Trebuchet M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fi-FI" dirty="0" err="1" smtClean="0"/>
              <a:t>www.laurea.fi</a:t>
            </a:r>
            <a:endParaRPr lang="fi-FI" dirty="0"/>
          </a:p>
        </p:txBody>
      </p:sp>
      <p:sp>
        <p:nvSpPr>
          <p:cNvPr id="11" name="Slide Number Placeholder 5"/>
          <p:cNvSpPr txBox="1">
            <a:spLocks/>
          </p:cNvSpPr>
          <p:nvPr userDrawn="1"/>
        </p:nvSpPr>
        <p:spPr>
          <a:xfrm>
            <a:off x="0" y="6580146"/>
            <a:ext cx="146222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Trebuchet MS"/>
                <a:ea typeface="+mn-ea"/>
                <a:cs typeface="Trebuchet M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endParaRPr lang="fi-FI" sz="900" noProof="0" dirty="0"/>
          </a:p>
        </p:txBody>
      </p:sp>
      <p:sp>
        <p:nvSpPr>
          <p:cNvPr id="5" name="Tekstin paikkamerkki 4"/>
          <p:cNvSpPr>
            <a:spLocks noGrp="1"/>
          </p:cNvSpPr>
          <p:nvPr>
            <p:ph type="body" sz="quarter" idx="10" hasCustomPrompt="1"/>
          </p:nvPr>
        </p:nvSpPr>
        <p:spPr>
          <a:xfrm>
            <a:off x="1662565" y="3563938"/>
            <a:ext cx="2098842" cy="428942"/>
          </a:xfrm>
          <a:prstGeom prst="rect">
            <a:avLst/>
          </a:prstGeom>
        </p:spPr>
        <p:txBody>
          <a:bodyPr lIns="3600" tIns="46800" rIns="3600" bIns="46800">
            <a:normAutofit/>
          </a:bodyPr>
          <a:lstStyle>
            <a:lvl1pPr marL="0" indent="0" algn="r">
              <a:buNone/>
              <a:defRPr sz="1800" baseline="0">
                <a:latin typeface="Trebuchet MS" pitchFamily="34" charset="0"/>
              </a:defRPr>
            </a:lvl1pPr>
          </a:lstStyle>
          <a:p>
            <a:pPr lvl="0"/>
            <a:r>
              <a:rPr lang="fi-FI" dirty="0" err="1" smtClean="0"/>
              <a:t>Author(s</a:t>
            </a:r>
            <a:r>
              <a:rPr lang="fi-FI" dirty="0" smtClean="0"/>
              <a:t>)</a:t>
            </a:r>
            <a:endParaRPr lang="fi-FI" dirty="0"/>
          </a:p>
        </p:txBody>
      </p:sp>
      <p:pic>
        <p:nvPicPr>
          <p:cNvPr id="12" name="Picture 6" descr="Laurea_uas_below_slogan_eng_250px_web.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21335" y="5237267"/>
            <a:ext cx="938692" cy="1133939"/>
          </a:xfrm>
          <a:prstGeom prst="rect">
            <a:avLst/>
          </a:prstGeom>
        </p:spPr>
      </p:pic>
      <p:cxnSp>
        <p:nvCxnSpPr>
          <p:cNvPr id="6" name="Suora yhdysviiva 5"/>
          <p:cNvCxnSpPr/>
          <p:nvPr userDrawn="1"/>
        </p:nvCxnSpPr>
        <p:spPr>
          <a:xfrm>
            <a:off x="3849671" y="3675078"/>
            <a:ext cx="0" cy="167640"/>
          </a:xfrm>
          <a:prstGeom prst="line">
            <a:avLst/>
          </a:prstGeom>
          <a:ln/>
        </p:spPr>
        <p:style>
          <a:lnRef idx="1">
            <a:schemeClr val="dk1"/>
          </a:lnRef>
          <a:fillRef idx="0">
            <a:schemeClr val="dk1"/>
          </a:fillRef>
          <a:effectRef idx="0">
            <a:schemeClr val="dk1"/>
          </a:effectRef>
          <a:fontRef idx="minor">
            <a:schemeClr val="tx1"/>
          </a:fontRef>
        </p:style>
      </p:cxnSp>
      <p:cxnSp>
        <p:nvCxnSpPr>
          <p:cNvPr id="15" name="Suora yhdysviiva 14"/>
          <p:cNvCxnSpPr/>
          <p:nvPr userDrawn="1"/>
        </p:nvCxnSpPr>
        <p:spPr>
          <a:xfrm>
            <a:off x="5320806" y="3675078"/>
            <a:ext cx="0" cy="167640"/>
          </a:xfrm>
          <a:prstGeom prst="line">
            <a:avLst/>
          </a:prstGeom>
        </p:spPr>
        <p:style>
          <a:lnRef idx="1">
            <a:schemeClr val="dk1"/>
          </a:lnRef>
          <a:fillRef idx="0">
            <a:schemeClr val="dk1"/>
          </a:fillRef>
          <a:effectRef idx="0">
            <a:schemeClr val="dk1"/>
          </a:effectRef>
          <a:fontRef idx="minor">
            <a:schemeClr val="tx1"/>
          </a:fontRef>
        </p:style>
      </p:cxnSp>
      <p:sp>
        <p:nvSpPr>
          <p:cNvPr id="25" name="Tekstin paikkamerkki 24"/>
          <p:cNvSpPr>
            <a:spLocks noGrp="1"/>
          </p:cNvSpPr>
          <p:nvPr>
            <p:ph type="body" sz="quarter" idx="11" hasCustomPrompt="1"/>
          </p:nvPr>
        </p:nvSpPr>
        <p:spPr>
          <a:xfrm>
            <a:off x="3869295" y="3565843"/>
            <a:ext cx="1438977" cy="427037"/>
          </a:xfrm>
          <a:prstGeom prst="rect">
            <a:avLst/>
          </a:prstGeom>
        </p:spPr>
        <p:txBody>
          <a:bodyPr/>
          <a:lstStyle>
            <a:lvl1pPr marL="0" indent="0" algn="ctr">
              <a:buFontTx/>
              <a:buNone/>
              <a:defRPr sz="1800"/>
            </a:lvl1pPr>
            <a:lvl2pPr>
              <a:defRPr sz="1800"/>
            </a:lvl2pPr>
            <a:lvl3pPr>
              <a:defRPr sz="1800"/>
            </a:lvl3pPr>
            <a:lvl4pPr>
              <a:defRPr sz="1800"/>
            </a:lvl4pPr>
          </a:lstStyle>
          <a:p>
            <a:pPr lvl="0"/>
            <a:r>
              <a:rPr lang="fi-FI" dirty="0" err="1" smtClean="0"/>
              <a:t>Unit</a:t>
            </a:r>
            <a:endParaRPr lang="fi-FI" dirty="0"/>
          </a:p>
        </p:txBody>
      </p:sp>
      <p:sp>
        <p:nvSpPr>
          <p:cNvPr id="26" name="Tekstin paikkamerkki 24"/>
          <p:cNvSpPr>
            <a:spLocks noGrp="1"/>
          </p:cNvSpPr>
          <p:nvPr>
            <p:ph type="body" sz="quarter" idx="12" hasCustomPrompt="1"/>
          </p:nvPr>
        </p:nvSpPr>
        <p:spPr>
          <a:xfrm>
            <a:off x="5419803" y="3565843"/>
            <a:ext cx="1467881" cy="427037"/>
          </a:xfrm>
          <a:prstGeom prst="rect">
            <a:avLst/>
          </a:prstGeom>
        </p:spPr>
        <p:txBody>
          <a:bodyPr lIns="3600" tIns="46800" rIns="3600" bIns="46800"/>
          <a:lstStyle>
            <a:lvl1pPr marL="0" indent="0" algn="l">
              <a:buFontTx/>
              <a:buNone/>
              <a:defRPr sz="1800"/>
            </a:lvl1pPr>
            <a:lvl2pPr>
              <a:defRPr sz="1800"/>
            </a:lvl2pPr>
            <a:lvl3pPr>
              <a:defRPr sz="1800"/>
            </a:lvl3pPr>
            <a:lvl4pPr>
              <a:defRPr sz="1800"/>
            </a:lvl4pPr>
          </a:lstStyle>
          <a:p>
            <a:pPr lvl="0"/>
            <a:r>
              <a:rPr lang="fi-FI" dirty="0" err="1" smtClean="0"/>
              <a:t>Date</a:t>
            </a:r>
            <a:endParaRPr lang="fi-FI" dirty="0"/>
          </a:p>
        </p:txBody>
      </p:sp>
    </p:spTree>
    <p:extLst>
      <p:ext uri="{BB962C8B-B14F-4D97-AF65-F5344CB8AC3E}">
        <p14:creationId xmlns:p14="http://schemas.microsoft.com/office/powerpoint/2010/main" val="749870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31273"/>
            <a:ext cx="6999956" cy="902524"/>
          </a:xfrm>
          <a:prstGeom prst="rect">
            <a:avLst/>
          </a:prstGeom>
        </p:spPr>
        <p:txBody>
          <a:bodyPr>
            <a:normAutofit/>
          </a:bodyPr>
          <a:lstStyle>
            <a:lvl1pPr algn="l">
              <a:defRPr sz="3200">
                <a:solidFill>
                  <a:schemeClr val="tx1"/>
                </a:solidFill>
                <a:latin typeface="Trebuchet MS"/>
                <a:cs typeface="Trebuchet MS"/>
              </a:defRPr>
            </a:lvl1pPr>
          </a:lstStyle>
          <a:p>
            <a:r>
              <a:rPr lang="fi-FI" dirty="0" err="1" smtClean="0"/>
              <a:t>Heading</a:t>
            </a:r>
            <a:endParaRPr lang="en-US" dirty="0"/>
          </a:p>
        </p:txBody>
      </p:sp>
      <p:sp>
        <p:nvSpPr>
          <p:cNvPr id="3" name="Content Placeholder 2"/>
          <p:cNvSpPr>
            <a:spLocks noGrp="1"/>
          </p:cNvSpPr>
          <p:nvPr>
            <p:ph idx="1" hasCustomPrompt="1"/>
          </p:nvPr>
        </p:nvSpPr>
        <p:spPr>
          <a:xfrm>
            <a:off x="457200" y="2069768"/>
            <a:ext cx="6999956" cy="4188527"/>
          </a:xfrm>
          <a:prstGeom prst="rect">
            <a:avLst/>
          </a:prstGeom>
        </p:spPr>
        <p:txBody>
          <a:bodyPr/>
          <a:lstStyle>
            <a:lvl1pPr marL="342900" indent="-342900">
              <a:buSzPct val="100000"/>
              <a:buFontTx/>
              <a:buBlip>
                <a:blip r:embed="rId2"/>
              </a:buBlip>
              <a:defRPr sz="2400" baseline="0">
                <a:solidFill>
                  <a:schemeClr val="tx1"/>
                </a:solidFill>
                <a:latin typeface="Trebuchet MS"/>
                <a:cs typeface="Trebuchet MS"/>
              </a:defRPr>
            </a:lvl1pPr>
            <a:lvl2pPr marL="742950" indent="-285750">
              <a:buSzPct val="100000"/>
              <a:buFontTx/>
              <a:buBlip>
                <a:blip r:embed="rId2"/>
              </a:buBlip>
              <a:defRPr sz="2200">
                <a:solidFill>
                  <a:schemeClr val="tx1"/>
                </a:solidFill>
                <a:latin typeface="Trebuchet MS"/>
                <a:cs typeface="Trebuchet MS"/>
              </a:defRPr>
            </a:lvl2pPr>
            <a:lvl3pPr marL="1143000" indent="-228600">
              <a:buSzPct val="100000"/>
              <a:buFontTx/>
              <a:buBlip>
                <a:blip r:embed="rId2"/>
              </a:buBlip>
              <a:defRPr sz="1800">
                <a:solidFill>
                  <a:schemeClr val="tx1"/>
                </a:solidFill>
                <a:latin typeface="Trebuchet MS"/>
                <a:cs typeface="Trebuchet MS"/>
              </a:defRPr>
            </a:lvl3pPr>
            <a:lvl4pPr marL="1600200" indent="-228600">
              <a:buSzPct val="100000"/>
              <a:buFontTx/>
              <a:buBlip>
                <a:blip r:embed="rId2"/>
              </a:buBlip>
              <a:defRPr sz="1600">
                <a:solidFill>
                  <a:schemeClr val="tx1"/>
                </a:solidFill>
                <a:latin typeface="Trebuchet MS"/>
                <a:cs typeface="Trebuchet MS"/>
              </a:defRPr>
            </a:lvl4pPr>
            <a:lvl5pPr marL="2057400" indent="-228600">
              <a:buSzPct val="100000"/>
              <a:buFontTx/>
              <a:buBlip>
                <a:blip r:embed="rId2"/>
              </a:buBlip>
              <a:defRPr sz="1400">
                <a:solidFill>
                  <a:schemeClr val="tx1"/>
                </a:solidFill>
                <a:latin typeface="Trebuchet MS"/>
                <a:cs typeface="Trebuchet MS"/>
              </a:defRPr>
            </a:lvl5pPr>
          </a:lstStyle>
          <a:p>
            <a:pPr lvl="0"/>
            <a:r>
              <a:rPr lang="fi-FI" dirty="0" err="1" smtClean="0"/>
              <a:t>Text</a:t>
            </a:r>
            <a:endParaRPr lang="fi-FI" dirty="0" smtClean="0"/>
          </a:p>
          <a:p>
            <a:pPr lvl="1"/>
            <a:r>
              <a:rPr lang="fi-FI" dirty="0" err="1" smtClean="0"/>
              <a:t>Text</a:t>
            </a:r>
            <a:endParaRPr lang="fi-FI" dirty="0" smtClean="0"/>
          </a:p>
          <a:p>
            <a:pPr lvl="2"/>
            <a:r>
              <a:rPr lang="fi-FI" dirty="0" err="1" smtClean="0"/>
              <a:t>Text</a:t>
            </a:r>
            <a:endParaRPr lang="fi-FI" dirty="0" smtClean="0"/>
          </a:p>
          <a:p>
            <a:pPr lvl="3"/>
            <a:r>
              <a:rPr lang="fi-FI" dirty="0" err="1" smtClean="0"/>
              <a:t>Text</a:t>
            </a:r>
            <a:endParaRPr lang="fi-FI" dirty="0" smtClean="0"/>
          </a:p>
          <a:p>
            <a:pPr lvl="4"/>
            <a:r>
              <a:rPr lang="fi-FI" dirty="0" err="1" smtClean="0"/>
              <a:t>Text</a:t>
            </a:r>
            <a:endParaRPr lang="en-US" dirty="0"/>
          </a:p>
        </p:txBody>
      </p:sp>
      <p:pic>
        <p:nvPicPr>
          <p:cNvPr id="7"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44409"/>
            <a:ext cx="9205798" cy="213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8755632" y="6651255"/>
            <a:ext cx="399241" cy="230832"/>
          </a:xfrm>
          <a:prstGeom prst="rect">
            <a:avLst/>
          </a:prstGeom>
        </p:spPr>
        <p:txBody>
          <a:bodyPr wrap="none">
            <a:spAutoFit/>
          </a:bodyPr>
          <a:lstStyle/>
          <a:p>
            <a:fld id="{3A8988BC-8D27-8F4D-A752-D2342575F23B}" type="slidenum">
              <a:rPr lang="en-US" sz="900" smtClean="0">
                <a:solidFill>
                  <a:srgbClr val="FFFFFF"/>
                </a:solidFill>
                <a:latin typeface="Trebuchet MS"/>
                <a:cs typeface="Trebuchet MS"/>
              </a:rPr>
              <a:pPr/>
              <a:t>‹#›</a:t>
            </a:fld>
            <a:endParaRPr lang="en-US" sz="900" dirty="0"/>
          </a:p>
        </p:txBody>
      </p:sp>
      <p:pic>
        <p:nvPicPr>
          <p:cNvPr id="12" name="Picture 11" descr="Laurea_uas_below_slogan_eng_250px_web.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93596" y="274638"/>
            <a:ext cx="768155" cy="927931"/>
          </a:xfrm>
          <a:prstGeom prst="rect">
            <a:avLst/>
          </a:prstGeom>
        </p:spPr>
      </p:pic>
      <p:sp>
        <p:nvSpPr>
          <p:cNvPr id="14" name="Tekstin paikkamerkki 13"/>
          <p:cNvSpPr>
            <a:spLocks noGrp="1"/>
          </p:cNvSpPr>
          <p:nvPr>
            <p:ph type="body" sz="quarter" idx="10" hasCustomPrompt="1"/>
          </p:nvPr>
        </p:nvSpPr>
        <p:spPr>
          <a:xfrm>
            <a:off x="7695426" y="6655977"/>
            <a:ext cx="782248" cy="204165"/>
          </a:xfrm>
          <a:prstGeom prst="rect">
            <a:avLst/>
          </a:prstGeom>
        </p:spPr>
        <p:txBody>
          <a:bodyPr/>
          <a:lstStyle>
            <a:lvl1pPr marL="0" indent="0">
              <a:spcBef>
                <a:spcPts val="0"/>
              </a:spcBef>
              <a:buFontTx/>
              <a:buNone/>
              <a:defRPr sz="900">
                <a:solidFill>
                  <a:schemeClr val="bg1"/>
                </a:solidFill>
              </a:defRPr>
            </a:lvl1pPr>
          </a:lstStyle>
          <a:p>
            <a:pPr lvl="0"/>
            <a:fld id="{47B55C86-0A37-45BB-B127-CABD6E9EF8D8}" type="datetime1">
              <a:rPr lang="fi-FI" smtClean="0"/>
              <a:t>6.6.2014</a:t>
            </a:fld>
            <a:endParaRPr lang="fi-FI" dirty="0"/>
          </a:p>
        </p:txBody>
      </p:sp>
    </p:spTree>
    <p:extLst>
      <p:ext uri="{BB962C8B-B14F-4D97-AF65-F5344CB8AC3E}">
        <p14:creationId xmlns:p14="http://schemas.microsoft.com/office/powerpoint/2010/main" val="4046256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563880" y="833606"/>
            <a:ext cx="6893276" cy="805189"/>
          </a:xfrm>
          <a:prstGeom prst="rect">
            <a:avLst/>
          </a:prstGeom>
        </p:spPr>
        <p:txBody>
          <a:bodyPr/>
          <a:lstStyle>
            <a:lvl1pPr>
              <a:defRPr sz="3200">
                <a:solidFill>
                  <a:schemeClr val="tx1"/>
                </a:solidFill>
              </a:defRPr>
            </a:lvl1pPr>
          </a:lstStyle>
          <a:p>
            <a:r>
              <a:rPr lang="fi-FI" dirty="0" err="1" smtClean="0"/>
              <a:t>Heading</a:t>
            </a:r>
            <a:endParaRPr lang="fi-FI" dirty="0"/>
          </a:p>
        </p:txBody>
      </p:sp>
      <p:pic>
        <p:nvPicPr>
          <p:cNvPr id="3"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048" y="6666651"/>
            <a:ext cx="9205798" cy="213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7"/>
          <p:cNvSpPr/>
          <p:nvPr userDrawn="1"/>
        </p:nvSpPr>
        <p:spPr>
          <a:xfrm>
            <a:off x="8755632" y="6651255"/>
            <a:ext cx="399241" cy="230832"/>
          </a:xfrm>
          <a:prstGeom prst="rect">
            <a:avLst/>
          </a:prstGeom>
        </p:spPr>
        <p:txBody>
          <a:bodyPr wrap="none">
            <a:spAutoFit/>
          </a:bodyPr>
          <a:lstStyle/>
          <a:p>
            <a:fld id="{3A8988BC-8D27-8F4D-A752-D2342575F23B}" type="slidenum">
              <a:rPr lang="en-US" sz="900" smtClean="0">
                <a:solidFill>
                  <a:srgbClr val="FFFFFF"/>
                </a:solidFill>
                <a:latin typeface="Trebuchet MS"/>
                <a:cs typeface="Trebuchet MS"/>
              </a:rPr>
              <a:pPr/>
              <a:t>‹#›</a:t>
            </a:fld>
            <a:endParaRPr lang="en-US" sz="900" dirty="0"/>
          </a:p>
        </p:txBody>
      </p:sp>
      <p:pic>
        <p:nvPicPr>
          <p:cNvPr id="5" name="Picture 11" descr="Laurea_uas_below_slogan_eng_250px_web.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93597" y="274638"/>
            <a:ext cx="768155" cy="927931"/>
          </a:xfrm>
          <a:prstGeom prst="rect">
            <a:avLst/>
          </a:prstGeom>
        </p:spPr>
      </p:pic>
      <p:sp>
        <p:nvSpPr>
          <p:cNvPr id="6" name="Content Placeholder 2"/>
          <p:cNvSpPr>
            <a:spLocks noGrp="1"/>
          </p:cNvSpPr>
          <p:nvPr>
            <p:ph idx="1" hasCustomPrompt="1"/>
          </p:nvPr>
        </p:nvSpPr>
        <p:spPr>
          <a:xfrm>
            <a:off x="563880" y="1995055"/>
            <a:ext cx="4021971" cy="4280020"/>
          </a:xfrm>
          <a:prstGeom prst="rect">
            <a:avLst/>
          </a:prstGeom>
        </p:spPr>
        <p:txBody>
          <a:bodyPr/>
          <a:lstStyle>
            <a:lvl1pPr marL="342900" indent="-342900">
              <a:buSzPct val="100000"/>
              <a:buFontTx/>
              <a:buBlip>
                <a:blip r:embed="rId4"/>
              </a:buBlip>
              <a:defRPr sz="2400" baseline="0">
                <a:solidFill>
                  <a:schemeClr val="tx1"/>
                </a:solidFill>
                <a:latin typeface="Trebuchet MS"/>
                <a:cs typeface="Trebuchet MS"/>
              </a:defRPr>
            </a:lvl1pPr>
            <a:lvl2pPr marL="742950" indent="-285750">
              <a:buSzPct val="100000"/>
              <a:buFontTx/>
              <a:buBlip>
                <a:blip r:embed="rId4"/>
              </a:buBlip>
              <a:defRPr sz="2200">
                <a:solidFill>
                  <a:schemeClr val="tx1"/>
                </a:solidFill>
                <a:latin typeface="Trebuchet MS"/>
                <a:cs typeface="Trebuchet MS"/>
              </a:defRPr>
            </a:lvl2pPr>
            <a:lvl3pPr marL="1143000" indent="-228600">
              <a:buSzPct val="100000"/>
              <a:buFontTx/>
              <a:buBlip>
                <a:blip r:embed="rId4"/>
              </a:buBlip>
              <a:defRPr sz="1800">
                <a:solidFill>
                  <a:schemeClr val="tx1"/>
                </a:solidFill>
                <a:latin typeface="Trebuchet MS"/>
                <a:cs typeface="Trebuchet MS"/>
              </a:defRPr>
            </a:lvl3pPr>
            <a:lvl4pPr marL="1600200" indent="-228600">
              <a:buSzPct val="100000"/>
              <a:buFontTx/>
              <a:buBlip>
                <a:blip r:embed="rId4"/>
              </a:buBlip>
              <a:defRPr sz="1600">
                <a:solidFill>
                  <a:schemeClr val="tx1"/>
                </a:solidFill>
                <a:latin typeface="Trebuchet MS"/>
                <a:cs typeface="Trebuchet MS"/>
              </a:defRPr>
            </a:lvl4pPr>
            <a:lvl5pPr marL="2057400" indent="-228600">
              <a:buSzPct val="100000"/>
              <a:buFontTx/>
              <a:buBlip>
                <a:blip r:embed="rId4"/>
              </a:buBlip>
              <a:defRPr sz="1400">
                <a:solidFill>
                  <a:schemeClr val="tx1"/>
                </a:solidFill>
                <a:latin typeface="Trebuchet MS"/>
                <a:cs typeface="Trebuchet MS"/>
              </a:defRPr>
            </a:lvl5pPr>
          </a:lstStyle>
          <a:p>
            <a:pPr lvl="0"/>
            <a:r>
              <a:rPr lang="fi-FI" dirty="0" err="1" smtClean="0"/>
              <a:t>Text</a:t>
            </a:r>
            <a:endParaRPr lang="fi-FI" dirty="0" smtClean="0"/>
          </a:p>
          <a:p>
            <a:pPr lvl="1"/>
            <a:r>
              <a:rPr lang="fi-FI" dirty="0" err="1" smtClean="0"/>
              <a:t>Text</a:t>
            </a:r>
            <a:endParaRPr lang="fi-FI" dirty="0" smtClean="0"/>
          </a:p>
          <a:p>
            <a:pPr lvl="2"/>
            <a:r>
              <a:rPr lang="fi-FI" dirty="0" err="1" smtClean="0"/>
              <a:t>Text</a:t>
            </a:r>
            <a:endParaRPr lang="fi-FI" dirty="0" smtClean="0"/>
          </a:p>
          <a:p>
            <a:pPr lvl="3"/>
            <a:r>
              <a:rPr lang="fi-FI" dirty="0" err="1" smtClean="0"/>
              <a:t>Text</a:t>
            </a:r>
            <a:endParaRPr lang="fi-FI" dirty="0" smtClean="0"/>
          </a:p>
          <a:p>
            <a:pPr lvl="4"/>
            <a:r>
              <a:rPr lang="fi-FI" dirty="0" err="1" smtClean="0"/>
              <a:t>Text</a:t>
            </a:r>
            <a:endParaRPr lang="en-US" dirty="0"/>
          </a:p>
        </p:txBody>
      </p:sp>
      <p:sp>
        <p:nvSpPr>
          <p:cNvPr id="8" name="Tekstin paikkamerkki 13"/>
          <p:cNvSpPr>
            <a:spLocks noGrp="1"/>
          </p:cNvSpPr>
          <p:nvPr>
            <p:ph type="body" sz="quarter" idx="10" hasCustomPrompt="1"/>
          </p:nvPr>
        </p:nvSpPr>
        <p:spPr>
          <a:xfrm>
            <a:off x="7695426" y="6655977"/>
            <a:ext cx="782248" cy="204165"/>
          </a:xfrm>
          <a:prstGeom prst="rect">
            <a:avLst/>
          </a:prstGeom>
        </p:spPr>
        <p:txBody>
          <a:bodyPr/>
          <a:lstStyle>
            <a:lvl1pPr marL="0" indent="0">
              <a:spcBef>
                <a:spcPts val="0"/>
              </a:spcBef>
              <a:buFontTx/>
              <a:buNone/>
              <a:defRPr sz="900">
                <a:solidFill>
                  <a:schemeClr val="bg1"/>
                </a:solidFill>
              </a:defRPr>
            </a:lvl1pPr>
          </a:lstStyle>
          <a:p>
            <a:pPr lvl="0"/>
            <a:fld id="{E141ACC1-60A4-40D9-AC15-B0129941E303}" type="datetime1">
              <a:rPr lang="fi-FI" smtClean="0"/>
              <a:t>6.6.2014</a:t>
            </a:fld>
            <a:endParaRPr lang="fi-FI" dirty="0"/>
          </a:p>
        </p:txBody>
      </p:sp>
      <p:sp>
        <p:nvSpPr>
          <p:cNvPr id="14" name="Kuvan paikkamerkki 13"/>
          <p:cNvSpPr>
            <a:spLocks noGrp="1"/>
          </p:cNvSpPr>
          <p:nvPr>
            <p:ph type="pic" sz="quarter" idx="11"/>
          </p:nvPr>
        </p:nvSpPr>
        <p:spPr>
          <a:xfrm>
            <a:off x="4764413" y="1990413"/>
            <a:ext cx="3786187" cy="4284662"/>
          </a:xfrm>
          <a:prstGeom prst="rect">
            <a:avLst/>
          </a:prstGeom>
        </p:spPr>
        <p:txBody>
          <a:bodyPr/>
          <a:lstStyle>
            <a:lvl1pPr marL="0" indent="0">
              <a:buNone/>
              <a:defRPr sz="1200"/>
            </a:lvl1pPr>
          </a:lstStyle>
          <a:p>
            <a:endParaRPr lang="fi-FI" dirty="0"/>
          </a:p>
        </p:txBody>
      </p:sp>
    </p:spTree>
    <p:extLst>
      <p:ext uri="{BB962C8B-B14F-4D97-AF65-F5344CB8AC3E}">
        <p14:creationId xmlns:p14="http://schemas.microsoft.com/office/powerpoint/2010/main" val="38083209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048" y="6666651"/>
            <a:ext cx="9205798" cy="213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8755632" y="6651255"/>
            <a:ext cx="399241" cy="230832"/>
          </a:xfrm>
          <a:prstGeom prst="rect">
            <a:avLst/>
          </a:prstGeom>
        </p:spPr>
        <p:txBody>
          <a:bodyPr wrap="none">
            <a:spAutoFit/>
          </a:bodyPr>
          <a:lstStyle/>
          <a:p>
            <a:fld id="{3A8988BC-8D27-8F4D-A752-D2342575F23B}" type="slidenum">
              <a:rPr lang="en-US" sz="900" smtClean="0">
                <a:solidFill>
                  <a:srgbClr val="FFFFFF"/>
                </a:solidFill>
                <a:latin typeface="Trebuchet MS"/>
                <a:cs typeface="Trebuchet MS"/>
              </a:rPr>
              <a:pPr/>
              <a:t>‹#›</a:t>
            </a:fld>
            <a:endParaRPr lang="en-US" sz="900" dirty="0"/>
          </a:p>
        </p:txBody>
      </p:sp>
      <p:pic>
        <p:nvPicPr>
          <p:cNvPr id="9" name="Picture 11" descr="Laurea_uas_below_slogan_eng_250px_web.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93597" y="274638"/>
            <a:ext cx="768155" cy="927931"/>
          </a:xfrm>
          <a:prstGeom prst="rect">
            <a:avLst/>
          </a:prstGeom>
        </p:spPr>
      </p:pic>
      <p:sp>
        <p:nvSpPr>
          <p:cNvPr id="10" name="Tekstin paikkamerkki 13"/>
          <p:cNvSpPr>
            <a:spLocks noGrp="1"/>
          </p:cNvSpPr>
          <p:nvPr>
            <p:ph type="body" sz="quarter" idx="10" hasCustomPrompt="1"/>
          </p:nvPr>
        </p:nvSpPr>
        <p:spPr>
          <a:xfrm>
            <a:off x="7695426" y="6655977"/>
            <a:ext cx="782248" cy="204165"/>
          </a:xfrm>
          <a:prstGeom prst="rect">
            <a:avLst/>
          </a:prstGeom>
        </p:spPr>
        <p:txBody>
          <a:bodyPr/>
          <a:lstStyle>
            <a:lvl1pPr marL="0" indent="0">
              <a:spcBef>
                <a:spcPts val="0"/>
              </a:spcBef>
              <a:buFontTx/>
              <a:buNone/>
              <a:defRPr sz="900">
                <a:solidFill>
                  <a:schemeClr val="bg1"/>
                </a:solidFill>
              </a:defRPr>
            </a:lvl1pPr>
          </a:lstStyle>
          <a:p>
            <a:pPr lvl="0"/>
            <a:fld id="{22C01A23-D407-40F4-ABAA-F9AB9F797C0C}" type="datetime1">
              <a:rPr lang="fi-FI" smtClean="0"/>
              <a:t>6.6.2014</a:t>
            </a:fld>
            <a:endParaRPr lang="fi-FI" dirty="0"/>
          </a:p>
        </p:txBody>
      </p:sp>
    </p:spTree>
    <p:extLst>
      <p:ext uri="{BB962C8B-B14F-4D97-AF65-F5344CB8AC3E}">
        <p14:creationId xmlns:p14="http://schemas.microsoft.com/office/powerpoint/2010/main" val="21449850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123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5" r:id="rId4"/>
  </p:sldLayoutIdLst>
  <p:timing>
    <p:tnLst>
      <p:par>
        <p:cTn id="1" dur="indefinite" restart="never" nodeType="tmRoot"/>
      </p:par>
    </p:tnLst>
  </p:timing>
  <p:hf sldNum="0" hdr="0" ftr="0"/>
  <p:txStyles>
    <p:titleStyle>
      <a:lvl1pPr algn="l" defTabSz="457200" rtl="0" eaLnBrk="1" latinLnBrk="0" hangingPunct="1">
        <a:spcBef>
          <a:spcPct val="0"/>
        </a:spcBef>
        <a:buNone/>
        <a:defRPr sz="3000" kern="1200">
          <a:solidFill>
            <a:schemeClr val="tx1"/>
          </a:solidFill>
          <a:latin typeface="Trebuchet MS"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rebuchet MS"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rebuchet MS" pitchFamily="34" charset="0"/>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rebuchet MS" pitchFamily="34" charset="0"/>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rebuchet MS"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tsikko 13"/>
          <p:cNvSpPr>
            <a:spLocks noGrp="1"/>
          </p:cNvSpPr>
          <p:nvPr>
            <p:ph type="ctrTitle"/>
          </p:nvPr>
        </p:nvSpPr>
        <p:spPr>
          <a:xfrm>
            <a:off x="685800" y="670560"/>
            <a:ext cx="7772400" cy="2392679"/>
          </a:xfrm>
        </p:spPr>
        <p:txBody>
          <a:bodyPr/>
          <a:lstStyle/>
          <a:p>
            <a:r>
              <a:rPr lang="en-US" b="1" dirty="0" smtClean="0"/>
              <a:t>The </a:t>
            </a:r>
            <a:r>
              <a:rPr lang="en-US" b="1" dirty="0"/>
              <a:t>Finnish perspective on behaviour management and MAPA </a:t>
            </a:r>
            <a:r>
              <a:rPr lang="en-US" dirty="0"/>
              <a:t/>
            </a:r>
            <a:br>
              <a:rPr lang="en-US" dirty="0"/>
            </a:br>
            <a:endParaRPr lang="fi-FI" dirty="0"/>
          </a:p>
        </p:txBody>
      </p:sp>
      <p:sp>
        <p:nvSpPr>
          <p:cNvPr id="16" name="Tekstin paikkamerkki 15"/>
          <p:cNvSpPr>
            <a:spLocks noGrp="1"/>
          </p:cNvSpPr>
          <p:nvPr>
            <p:ph type="body" sz="quarter" idx="10"/>
          </p:nvPr>
        </p:nvSpPr>
        <p:spPr>
          <a:xfrm>
            <a:off x="1662565" y="3563938"/>
            <a:ext cx="2098842" cy="1636712"/>
          </a:xfrm>
        </p:spPr>
        <p:txBody>
          <a:bodyPr/>
          <a:lstStyle/>
          <a:p>
            <a:r>
              <a:rPr lang="fi-FI" dirty="0" smtClean="0"/>
              <a:t>Aulikki Yliniva</a:t>
            </a:r>
          </a:p>
          <a:p>
            <a:endParaRPr lang="fi-FI" dirty="0" smtClean="0"/>
          </a:p>
          <a:p>
            <a:endParaRPr lang="fi-FI" dirty="0"/>
          </a:p>
        </p:txBody>
      </p:sp>
      <p:sp>
        <p:nvSpPr>
          <p:cNvPr id="17" name="Tekstin paikkamerkki 16"/>
          <p:cNvSpPr>
            <a:spLocks noGrp="1"/>
          </p:cNvSpPr>
          <p:nvPr>
            <p:ph type="body" sz="quarter" idx="11"/>
          </p:nvPr>
        </p:nvSpPr>
        <p:spPr>
          <a:xfrm>
            <a:off x="3869295" y="3565842"/>
            <a:ext cx="1438977" cy="1634808"/>
          </a:xfrm>
        </p:spPr>
        <p:txBody>
          <a:bodyPr/>
          <a:lstStyle/>
          <a:p>
            <a:r>
              <a:rPr lang="fi-FI" dirty="0" smtClean="0"/>
              <a:t>Sirpa Tölli</a:t>
            </a:r>
            <a:endParaRPr lang="fi-FI" dirty="0"/>
          </a:p>
          <a:p>
            <a:endParaRPr lang="fi-FI" dirty="0"/>
          </a:p>
        </p:txBody>
      </p:sp>
      <p:sp>
        <p:nvSpPr>
          <p:cNvPr id="18" name="Tekstin paikkamerkki 17"/>
          <p:cNvSpPr>
            <a:spLocks noGrp="1"/>
          </p:cNvSpPr>
          <p:nvPr>
            <p:ph type="body" sz="quarter" idx="12"/>
          </p:nvPr>
        </p:nvSpPr>
        <p:spPr/>
        <p:txBody>
          <a:bodyPr/>
          <a:lstStyle/>
          <a:p>
            <a:r>
              <a:rPr lang="fi-FI" dirty="0" smtClean="0"/>
              <a:t>27.6.2014</a:t>
            </a:r>
            <a:endParaRPr lang="fi-FI" dirty="0"/>
          </a:p>
        </p:txBody>
      </p:sp>
      <p:pic>
        <p:nvPicPr>
          <p:cNvPr id="1026"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3604" y="5581933"/>
            <a:ext cx="1445241" cy="65908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Users\sitolli\Desktop\MF-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3821" y="5368404"/>
            <a:ext cx="279438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263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 </a:t>
            </a:r>
            <a:r>
              <a:rPr lang="en-US" dirty="0"/>
              <a:t>perspective to the future </a:t>
            </a:r>
            <a:endParaRPr lang="fi-FI" dirty="0"/>
          </a:p>
        </p:txBody>
      </p:sp>
      <p:sp>
        <p:nvSpPr>
          <p:cNvPr id="3" name="Content Placeholder 2"/>
          <p:cNvSpPr>
            <a:spLocks noGrp="1"/>
          </p:cNvSpPr>
          <p:nvPr>
            <p:ph idx="1"/>
          </p:nvPr>
        </p:nvSpPr>
        <p:spPr>
          <a:xfrm>
            <a:off x="457200" y="1733798"/>
            <a:ext cx="8020474" cy="4524498"/>
          </a:xfrm>
        </p:spPr>
        <p:txBody>
          <a:bodyPr/>
          <a:lstStyle/>
          <a:p>
            <a:r>
              <a:rPr lang="en-US" dirty="0" smtClean="0"/>
              <a:t>Finnish MAPA instructors need possibilities to refresh their licenses regularly in a cost effective way – national updates?</a:t>
            </a:r>
          </a:p>
          <a:p>
            <a:r>
              <a:rPr lang="en-US" dirty="0" smtClean="0"/>
              <a:t>MAPA is widely spread and covers most parts of Finland. Some of the trainers have had their training  almost 10 years ago, some of them are without up-dates. </a:t>
            </a:r>
          </a:p>
          <a:p>
            <a:r>
              <a:rPr lang="en-US" dirty="0" smtClean="0"/>
              <a:t>It’s </a:t>
            </a:r>
            <a:r>
              <a:rPr lang="en-US" dirty="0"/>
              <a:t>a problem that the trainers </a:t>
            </a:r>
            <a:r>
              <a:rPr lang="en-US" dirty="0" smtClean="0"/>
              <a:t>might teach </a:t>
            </a:r>
            <a:r>
              <a:rPr lang="en-US" dirty="0"/>
              <a:t>what they </a:t>
            </a:r>
            <a:r>
              <a:rPr lang="en-US" dirty="0" smtClean="0"/>
              <a:t>want</a:t>
            </a:r>
            <a:r>
              <a:rPr lang="en-US" dirty="0"/>
              <a:t> </a:t>
            </a:r>
            <a:r>
              <a:rPr lang="en-US" dirty="0" smtClean="0"/>
              <a:t>and how they want– the problem is common in several countries – we suppose…</a:t>
            </a:r>
          </a:p>
          <a:p>
            <a:pPr marL="0" indent="0">
              <a:buNone/>
            </a:pPr>
            <a:endParaRPr lang="fi-FI" dirty="0"/>
          </a:p>
        </p:txBody>
      </p:sp>
      <p:sp>
        <p:nvSpPr>
          <p:cNvPr id="4" name="Text Placeholder 3"/>
          <p:cNvSpPr>
            <a:spLocks noGrp="1"/>
          </p:cNvSpPr>
          <p:nvPr>
            <p:ph type="body" sz="quarter" idx="10"/>
          </p:nvPr>
        </p:nvSpPr>
        <p:spPr/>
        <p:txBody>
          <a:bodyPr/>
          <a:lstStyle/>
          <a:p>
            <a:endParaRPr lang="fi-FI"/>
          </a:p>
        </p:txBody>
      </p:sp>
      <p:pic>
        <p:nvPicPr>
          <p:cNvPr id="10242"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5136" y="5810621"/>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70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011"/>
            <a:ext cx="6999956" cy="902524"/>
          </a:xfrm>
        </p:spPr>
        <p:txBody>
          <a:bodyPr/>
          <a:lstStyle/>
          <a:p>
            <a:r>
              <a:rPr lang="fi-FI" dirty="0" smtClean="0"/>
              <a:t>Challenges in the </a:t>
            </a:r>
            <a:r>
              <a:rPr lang="fi-FI" dirty="0" err="1" smtClean="0"/>
              <a:t>future</a:t>
            </a:r>
            <a:endParaRPr lang="fi-FI" dirty="0"/>
          </a:p>
        </p:txBody>
      </p:sp>
      <p:sp>
        <p:nvSpPr>
          <p:cNvPr id="3" name="Content Placeholder 2"/>
          <p:cNvSpPr>
            <a:spLocks noGrp="1"/>
          </p:cNvSpPr>
          <p:nvPr>
            <p:ph idx="1"/>
          </p:nvPr>
        </p:nvSpPr>
        <p:spPr>
          <a:xfrm>
            <a:off x="457200" y="1282536"/>
            <a:ext cx="8351520" cy="5224944"/>
          </a:xfrm>
        </p:spPr>
        <p:txBody>
          <a:bodyPr/>
          <a:lstStyle/>
          <a:p>
            <a:pPr lvl="0"/>
            <a:r>
              <a:rPr lang="en-US" dirty="0" smtClean="0"/>
              <a:t>deliver training </a:t>
            </a:r>
            <a:r>
              <a:rPr lang="en-US" dirty="0"/>
              <a:t>at different levels of MAPA </a:t>
            </a:r>
            <a:endParaRPr lang="fi-FI" dirty="0"/>
          </a:p>
          <a:p>
            <a:pPr lvl="0"/>
            <a:r>
              <a:rPr lang="en-US" dirty="0"/>
              <a:t>the development of research activities (monitoring the effectiveness) to give </a:t>
            </a:r>
            <a:r>
              <a:rPr lang="en-US" dirty="0" smtClean="0"/>
              <a:t>Evidence-based </a:t>
            </a:r>
            <a:r>
              <a:rPr lang="en-US" dirty="0"/>
              <a:t>information</a:t>
            </a:r>
            <a:endParaRPr lang="fi-FI" dirty="0"/>
          </a:p>
          <a:p>
            <a:pPr lvl="0"/>
            <a:r>
              <a:rPr lang="en-US" dirty="0" smtClean="0"/>
              <a:t>registry maintenance for instructors</a:t>
            </a:r>
          </a:p>
          <a:p>
            <a:pPr lvl="0"/>
            <a:r>
              <a:rPr lang="en-US" dirty="0" smtClean="0"/>
              <a:t>Teaching materials</a:t>
            </a:r>
            <a:endParaRPr lang="fi-FI" dirty="0"/>
          </a:p>
          <a:p>
            <a:pPr lvl="0"/>
            <a:r>
              <a:rPr lang="en-US" dirty="0" smtClean="0"/>
              <a:t>The MAPA-center in Finland?</a:t>
            </a:r>
            <a:endParaRPr lang="fi-FI" dirty="0"/>
          </a:p>
          <a:p>
            <a:endParaRPr lang="fi-FI" dirty="0"/>
          </a:p>
        </p:txBody>
      </p:sp>
      <p:sp>
        <p:nvSpPr>
          <p:cNvPr id="4" name="Text Placeholder 3"/>
          <p:cNvSpPr>
            <a:spLocks noGrp="1"/>
          </p:cNvSpPr>
          <p:nvPr>
            <p:ph type="body" sz="quarter" idx="10"/>
          </p:nvPr>
        </p:nvSpPr>
        <p:spPr/>
        <p:txBody>
          <a:bodyPr/>
          <a:lstStyle/>
          <a:p>
            <a:endParaRPr lang="fi-FI"/>
          </a:p>
        </p:txBody>
      </p:sp>
      <p:pic>
        <p:nvPicPr>
          <p:cNvPr id="11266"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6220" y="5798237"/>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824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t>Need for evidence</a:t>
            </a:r>
            <a:r>
              <a:rPr lang="fi-FI" dirty="0" smtClean="0"/>
              <a:t>:</a:t>
            </a:r>
            <a:endParaRPr lang="fi-FI" dirty="0"/>
          </a:p>
        </p:txBody>
      </p:sp>
      <p:sp>
        <p:nvSpPr>
          <p:cNvPr id="3" name="Sisällön paikkamerkki 2"/>
          <p:cNvSpPr>
            <a:spLocks noGrp="1"/>
          </p:cNvSpPr>
          <p:nvPr>
            <p:ph idx="1"/>
          </p:nvPr>
        </p:nvSpPr>
        <p:spPr>
          <a:xfrm>
            <a:off x="457200" y="1828800"/>
            <a:ext cx="8020474" cy="4429495"/>
          </a:xfrm>
        </p:spPr>
        <p:txBody>
          <a:bodyPr/>
          <a:lstStyle/>
          <a:p>
            <a:r>
              <a:rPr lang="en-GB" dirty="0" smtClean="0"/>
              <a:t>There is a strong demand for evidence in Finnish health care – so far there’s only limited research available about interventions used in managing challenging behaviour  </a:t>
            </a:r>
          </a:p>
          <a:p>
            <a:r>
              <a:rPr lang="en-GB" dirty="0" smtClean="0"/>
              <a:t>It’s difficult to answer to questions like ”why is MAPA better than some other method, where is the Evidence?”</a:t>
            </a:r>
          </a:p>
          <a:p>
            <a:r>
              <a:rPr lang="en-GB" dirty="0" smtClean="0"/>
              <a:t>Taking things out of the real context: ”I heard that holding patient in prone position is dangerous – should we stop using MAPA??”  </a:t>
            </a:r>
            <a:endParaRPr lang="en-GB" dirty="0"/>
          </a:p>
        </p:txBody>
      </p:sp>
      <p:sp>
        <p:nvSpPr>
          <p:cNvPr id="4" name="Tekstin paikkamerkki 3"/>
          <p:cNvSpPr>
            <a:spLocks noGrp="1"/>
          </p:cNvSpPr>
          <p:nvPr>
            <p:ph type="body" sz="quarter" idx="10"/>
          </p:nvPr>
        </p:nvSpPr>
        <p:spPr/>
        <p:txBody>
          <a:bodyPr/>
          <a:lstStyle/>
          <a:p>
            <a:endParaRPr lang="fi-FI"/>
          </a:p>
        </p:txBody>
      </p:sp>
      <p:pic>
        <p:nvPicPr>
          <p:cNvPr id="12290"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26" y="5745792"/>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09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591788"/>
            <a:ext cx="6999956" cy="902524"/>
          </a:xfrm>
        </p:spPr>
        <p:txBody>
          <a:bodyPr>
            <a:normAutofit fontScale="90000"/>
          </a:bodyPr>
          <a:lstStyle/>
          <a:p>
            <a:r>
              <a:rPr lang="en-GB" dirty="0" smtClean="0"/>
              <a:t>MAPA pilot training in dementia care in Oulu Southern district</a:t>
            </a:r>
            <a:endParaRPr lang="en-GB" dirty="0"/>
          </a:p>
        </p:txBody>
      </p:sp>
      <p:sp>
        <p:nvSpPr>
          <p:cNvPr id="3" name="Sisällön paikkamerkki 2"/>
          <p:cNvSpPr>
            <a:spLocks noGrp="1"/>
          </p:cNvSpPr>
          <p:nvPr>
            <p:ph idx="1"/>
          </p:nvPr>
        </p:nvSpPr>
        <p:spPr>
          <a:xfrm>
            <a:off x="457199" y="1839686"/>
            <a:ext cx="7728857" cy="4418609"/>
          </a:xfrm>
        </p:spPr>
        <p:txBody>
          <a:bodyPr/>
          <a:lstStyle/>
          <a:p>
            <a:r>
              <a:rPr lang="en-GB" dirty="0" smtClean="0"/>
              <a:t>At spring 2013 MAPA training was piloted in two dementia care units with very promising results (</a:t>
            </a:r>
            <a:r>
              <a:rPr lang="en-GB" dirty="0" err="1" smtClean="0"/>
              <a:t>Sonectus</a:t>
            </a:r>
            <a:r>
              <a:rPr lang="en-GB" dirty="0" smtClean="0"/>
              <a:t> development project)</a:t>
            </a:r>
          </a:p>
          <a:p>
            <a:pPr lvl="1"/>
            <a:r>
              <a:rPr lang="en-GB" dirty="0" smtClean="0"/>
              <a:t>Questionnaire to staff right after training and six months later</a:t>
            </a:r>
          </a:p>
          <a:p>
            <a:pPr lvl="1"/>
            <a:r>
              <a:rPr lang="en-GB" dirty="0" smtClean="0"/>
              <a:t>Clear communication brochure and poster were translated into Finnish by two nursing students as their Bachelor Thesis together with CPI</a:t>
            </a:r>
          </a:p>
          <a:p>
            <a:r>
              <a:rPr lang="en-GB" dirty="0" smtClean="0"/>
              <a:t>Fall 2015 same pilot will be done in three units for elderly people with learning disabilities and dementia (MUKEVA development project)</a:t>
            </a:r>
            <a:endParaRPr lang="en-GB" dirty="0"/>
          </a:p>
        </p:txBody>
      </p:sp>
      <p:sp>
        <p:nvSpPr>
          <p:cNvPr id="4" name="Tekstin paikkamerkki 3"/>
          <p:cNvSpPr>
            <a:spLocks noGrp="1"/>
          </p:cNvSpPr>
          <p:nvPr>
            <p:ph type="body" sz="quarter" idx="10"/>
          </p:nvPr>
        </p:nvSpPr>
        <p:spPr/>
        <p:txBody>
          <a:bodyPr/>
          <a:lstStyle/>
          <a:p>
            <a:endParaRPr lang="fi-FI"/>
          </a:p>
        </p:txBody>
      </p:sp>
      <p:pic>
        <p:nvPicPr>
          <p:cNvPr id="13314"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26" y="5810620"/>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520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en-GB" dirty="0" err="1" smtClean="0"/>
              <a:t>Sirpa’s</a:t>
            </a:r>
            <a:r>
              <a:rPr lang="en-GB" dirty="0" smtClean="0"/>
              <a:t> research begins hopefully at fall 2015:</a:t>
            </a:r>
            <a:endParaRPr lang="en-GB" dirty="0"/>
          </a:p>
        </p:txBody>
      </p:sp>
      <p:sp>
        <p:nvSpPr>
          <p:cNvPr id="3" name="Sisällön paikkamerkki 2"/>
          <p:cNvSpPr>
            <a:spLocks noGrp="1"/>
          </p:cNvSpPr>
          <p:nvPr>
            <p:ph idx="1"/>
          </p:nvPr>
        </p:nvSpPr>
        <p:spPr/>
        <p:txBody>
          <a:bodyPr/>
          <a:lstStyle/>
          <a:p>
            <a:pPr marL="0" indent="0">
              <a:buNone/>
            </a:pPr>
            <a:r>
              <a:rPr lang="en-US" dirty="0" smtClean="0"/>
              <a:t>Managing Patients’ Challenging Behavior with MAPA method - </a:t>
            </a:r>
            <a:r>
              <a:rPr lang="en-US" dirty="0"/>
              <a:t>c</a:t>
            </a:r>
            <a:r>
              <a:rPr lang="en-US" dirty="0" smtClean="0"/>
              <a:t>onnection between MAPA training, Staff Competence, Work Related Stress and Patient Safety</a:t>
            </a:r>
          </a:p>
          <a:p>
            <a:pPr>
              <a:buFont typeface="Arial" panose="020B0604020202020204" pitchFamily="34" charset="0"/>
              <a:buChar char="•"/>
            </a:pPr>
            <a:r>
              <a:rPr lang="en-US" dirty="0" smtClean="0"/>
              <a:t>University of Eastern Finland </a:t>
            </a:r>
          </a:p>
        </p:txBody>
      </p:sp>
      <p:sp>
        <p:nvSpPr>
          <p:cNvPr id="4" name="Tekstin paikkamerkki 3"/>
          <p:cNvSpPr>
            <a:spLocks noGrp="1"/>
          </p:cNvSpPr>
          <p:nvPr>
            <p:ph type="body" sz="quarter" idx="10"/>
          </p:nvPr>
        </p:nvSpPr>
        <p:spPr/>
        <p:txBody>
          <a:bodyPr/>
          <a:lstStyle/>
          <a:p>
            <a:endParaRPr lang="fi-FI"/>
          </a:p>
        </p:txBody>
      </p:sp>
      <p:pic>
        <p:nvPicPr>
          <p:cNvPr id="14338"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26" y="5753967"/>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547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t>The purposes of the study are:</a:t>
            </a:r>
            <a:endParaRPr lang="en-GB" dirty="0"/>
          </a:p>
        </p:txBody>
      </p:sp>
      <p:sp>
        <p:nvSpPr>
          <p:cNvPr id="3" name="Sisällön paikkamerkki 2"/>
          <p:cNvSpPr>
            <a:spLocks noGrp="1"/>
          </p:cNvSpPr>
          <p:nvPr>
            <p:ph idx="1"/>
          </p:nvPr>
        </p:nvSpPr>
        <p:spPr>
          <a:xfrm>
            <a:off x="457199" y="1817914"/>
            <a:ext cx="7892143" cy="4440381"/>
          </a:xfrm>
        </p:spPr>
        <p:txBody>
          <a:bodyPr/>
          <a:lstStyle/>
          <a:p>
            <a:r>
              <a:rPr lang="en-GB" dirty="0" smtClean="0"/>
              <a:t>A systematic review about the evaluation of the interventions developed to manage challenging behaviour in health and social care</a:t>
            </a:r>
          </a:p>
          <a:p>
            <a:pPr marL="0" indent="0">
              <a:buNone/>
            </a:pPr>
            <a:endParaRPr lang="fi-FI" dirty="0" smtClean="0"/>
          </a:p>
          <a:p>
            <a:r>
              <a:rPr lang="en-GB" dirty="0" smtClean="0"/>
              <a:t>Staff competence to manage challenging behaviour with MAPA – </a:t>
            </a:r>
            <a:r>
              <a:rPr lang="en-GB" dirty="0" err="1" smtClean="0"/>
              <a:t>Thackrey’s</a:t>
            </a:r>
            <a:r>
              <a:rPr lang="en-GB" dirty="0" smtClean="0"/>
              <a:t> scale (1987):  </a:t>
            </a:r>
            <a:r>
              <a:rPr lang="en-GB" i="1" dirty="0" smtClean="0"/>
              <a:t>Clinician Confidence in Coping With Patient Aggression: Assessment and Enhancement.</a:t>
            </a:r>
          </a:p>
          <a:p>
            <a:pPr lvl="1"/>
            <a:r>
              <a:rPr lang="en-GB" dirty="0" smtClean="0"/>
              <a:t>Competence between Finnish and English staff</a:t>
            </a:r>
          </a:p>
          <a:p>
            <a:endParaRPr lang="en-GB" dirty="0"/>
          </a:p>
        </p:txBody>
      </p:sp>
      <p:sp>
        <p:nvSpPr>
          <p:cNvPr id="4" name="Tekstin paikkamerkki 3"/>
          <p:cNvSpPr>
            <a:spLocks noGrp="1"/>
          </p:cNvSpPr>
          <p:nvPr>
            <p:ph type="body" sz="quarter" idx="10"/>
          </p:nvPr>
        </p:nvSpPr>
        <p:spPr/>
        <p:txBody>
          <a:bodyPr/>
          <a:lstStyle/>
          <a:p>
            <a:endParaRPr lang="fi-FI"/>
          </a:p>
        </p:txBody>
      </p:sp>
      <p:pic>
        <p:nvPicPr>
          <p:cNvPr id="15362"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3092" y="5810620"/>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818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1" dirty="0" smtClean="0"/>
              <a:t>… </a:t>
            </a:r>
            <a:r>
              <a:rPr lang="en-GB" i="1" dirty="0" smtClean="0"/>
              <a:t>Purposes of the study…</a:t>
            </a:r>
            <a:endParaRPr lang="en-GB" i="1" dirty="0"/>
          </a:p>
        </p:txBody>
      </p:sp>
      <p:sp>
        <p:nvSpPr>
          <p:cNvPr id="3" name="Sisällön paikkamerkki 2"/>
          <p:cNvSpPr>
            <a:spLocks noGrp="1"/>
          </p:cNvSpPr>
          <p:nvPr>
            <p:ph idx="1"/>
          </p:nvPr>
        </p:nvSpPr>
        <p:spPr>
          <a:xfrm>
            <a:off x="457199" y="1733798"/>
            <a:ext cx="7805057" cy="4524498"/>
          </a:xfrm>
        </p:spPr>
        <p:txBody>
          <a:bodyPr/>
          <a:lstStyle/>
          <a:p>
            <a:r>
              <a:rPr lang="en-GB" dirty="0" smtClean="0"/>
              <a:t>Connection between the Competence and work related stress in settings where staff has to deal with challenging behaviour</a:t>
            </a:r>
          </a:p>
          <a:p>
            <a:r>
              <a:rPr lang="en-GB" dirty="0" smtClean="0"/>
              <a:t>Patients’ perspective: find out patients’  experiences about MAPA </a:t>
            </a:r>
          </a:p>
          <a:p>
            <a:pPr lvl="1"/>
            <a:r>
              <a:rPr lang="en-GB" dirty="0" smtClean="0"/>
              <a:t> this will be very challenging part in this study with Finnish patients</a:t>
            </a:r>
            <a:endParaRPr lang="en-GB" dirty="0"/>
          </a:p>
        </p:txBody>
      </p:sp>
      <p:sp>
        <p:nvSpPr>
          <p:cNvPr id="4" name="Tekstin paikkamerkki 3"/>
          <p:cNvSpPr>
            <a:spLocks noGrp="1"/>
          </p:cNvSpPr>
          <p:nvPr>
            <p:ph type="body" sz="quarter" idx="10"/>
          </p:nvPr>
        </p:nvSpPr>
        <p:spPr/>
        <p:txBody>
          <a:bodyPr/>
          <a:lstStyle/>
          <a:p>
            <a:endParaRPr lang="fi-FI"/>
          </a:p>
        </p:txBody>
      </p:sp>
      <p:pic>
        <p:nvPicPr>
          <p:cNvPr id="16386"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6006" y="5702703"/>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08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1338943"/>
            <a:ext cx="7620000" cy="4919353"/>
          </a:xfrm>
        </p:spPr>
        <p:txBody>
          <a:bodyPr/>
          <a:lstStyle/>
          <a:p>
            <a:pPr marL="0" indent="0">
              <a:buNone/>
            </a:pPr>
            <a:r>
              <a:rPr lang="en-GB" sz="4000" dirty="0" smtClean="0"/>
              <a:t>    Thank you for your interest</a:t>
            </a:r>
            <a:r>
              <a:rPr lang="fi-FI" sz="4000" dirty="0" smtClean="0"/>
              <a:t>!</a:t>
            </a:r>
            <a:endParaRPr lang="fi-FI" sz="4000" dirty="0"/>
          </a:p>
        </p:txBody>
      </p:sp>
      <p:sp>
        <p:nvSpPr>
          <p:cNvPr id="4" name="Tekstin paikkamerkki 3"/>
          <p:cNvSpPr>
            <a:spLocks noGrp="1"/>
          </p:cNvSpPr>
          <p:nvPr>
            <p:ph type="body" sz="quarter" idx="10"/>
          </p:nvPr>
        </p:nvSpPr>
        <p:spPr/>
        <p:txBody>
          <a:bodyPr/>
          <a:lstStyle/>
          <a:p>
            <a:endParaRPr lang="fi-FI"/>
          </a:p>
        </p:txBody>
      </p:sp>
      <p:pic>
        <p:nvPicPr>
          <p:cNvPr id="17410"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908" y="533238"/>
            <a:ext cx="1322411" cy="58891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sitolli\Desktop\MF-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1122" y="291436"/>
            <a:ext cx="2806606" cy="7000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ULIIJA\AppData\Local\Microsoft\Windows\Temporary Internet Files\Content.Outlook\AXGA96M1\kesäyö.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114" y="2078772"/>
            <a:ext cx="6487112" cy="4326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3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Speakers</a:t>
            </a:r>
            <a:r>
              <a:rPr lang="fi-FI" dirty="0" smtClean="0"/>
              <a:t>:</a:t>
            </a:r>
            <a:endParaRPr lang="fi-FI" dirty="0"/>
          </a:p>
        </p:txBody>
      </p:sp>
      <p:sp>
        <p:nvSpPr>
          <p:cNvPr id="3" name="Sisällön paikkamerkki 2"/>
          <p:cNvSpPr>
            <a:spLocks noGrp="1"/>
          </p:cNvSpPr>
          <p:nvPr>
            <p:ph idx="1"/>
          </p:nvPr>
        </p:nvSpPr>
        <p:spPr/>
        <p:txBody>
          <a:bodyPr/>
          <a:lstStyle/>
          <a:p>
            <a:r>
              <a:rPr lang="fi-FI" dirty="0" smtClean="0"/>
              <a:t>Aulikki Yliniva</a:t>
            </a:r>
          </a:p>
          <a:p>
            <a:pPr lvl="1"/>
            <a:r>
              <a:rPr lang="fi-FI" dirty="0" err="1"/>
              <a:t>MsNsc</a:t>
            </a:r>
            <a:r>
              <a:rPr lang="fi-FI" dirty="0"/>
              <a:t>, Senior </a:t>
            </a:r>
            <a:r>
              <a:rPr lang="fi-FI" dirty="0" err="1"/>
              <a:t>lecturer</a:t>
            </a:r>
            <a:r>
              <a:rPr lang="fi-FI" dirty="0"/>
              <a:t> </a:t>
            </a:r>
            <a:r>
              <a:rPr lang="fi-FI" dirty="0" err="1" smtClean="0"/>
              <a:t>from</a:t>
            </a:r>
            <a:r>
              <a:rPr lang="fi-FI" dirty="0" smtClean="0"/>
              <a:t> </a:t>
            </a:r>
            <a:r>
              <a:rPr lang="fi-FI" dirty="0"/>
              <a:t>Laurea </a:t>
            </a:r>
            <a:r>
              <a:rPr lang="fi-FI" dirty="0" err="1"/>
              <a:t>University</a:t>
            </a:r>
            <a:r>
              <a:rPr lang="fi-FI" dirty="0"/>
              <a:t> of </a:t>
            </a:r>
            <a:r>
              <a:rPr lang="fi-FI" dirty="0" err="1"/>
              <a:t>Applied</a:t>
            </a:r>
            <a:r>
              <a:rPr lang="fi-FI" dirty="0"/>
              <a:t> Sciences, MAPA </a:t>
            </a:r>
            <a:r>
              <a:rPr lang="fi-FI" dirty="0" err="1"/>
              <a:t>instructor</a:t>
            </a:r>
            <a:endParaRPr lang="fi-FI" dirty="0"/>
          </a:p>
          <a:p>
            <a:pPr marL="457200" lvl="1" indent="0">
              <a:buNone/>
            </a:pPr>
            <a:endParaRPr lang="fi-FI" dirty="0" smtClean="0"/>
          </a:p>
          <a:p>
            <a:r>
              <a:rPr lang="fi-FI" dirty="0" smtClean="0"/>
              <a:t>Sirpa Tölli</a:t>
            </a:r>
          </a:p>
          <a:p>
            <a:pPr lvl="1"/>
            <a:r>
              <a:rPr lang="fi-FI" dirty="0" err="1" smtClean="0"/>
              <a:t>Lecturer</a:t>
            </a:r>
            <a:r>
              <a:rPr lang="fi-FI" dirty="0" smtClean="0"/>
              <a:t> </a:t>
            </a:r>
            <a:r>
              <a:rPr lang="fi-FI" dirty="0" err="1" smtClean="0"/>
              <a:t>from</a:t>
            </a:r>
            <a:r>
              <a:rPr lang="fi-FI" dirty="0" smtClean="0"/>
              <a:t> Oulu </a:t>
            </a:r>
            <a:r>
              <a:rPr lang="fi-FI" dirty="0" err="1" smtClean="0"/>
              <a:t>University</a:t>
            </a:r>
            <a:r>
              <a:rPr lang="fi-FI" dirty="0" smtClean="0"/>
              <a:t> of </a:t>
            </a:r>
            <a:r>
              <a:rPr lang="fi-FI" dirty="0" err="1" smtClean="0"/>
              <a:t>Applied</a:t>
            </a:r>
            <a:r>
              <a:rPr lang="fi-FI" dirty="0" smtClean="0"/>
              <a:t> Sciences, </a:t>
            </a:r>
            <a:r>
              <a:rPr lang="fi-FI" dirty="0" err="1" smtClean="0"/>
              <a:t>nursing</a:t>
            </a:r>
            <a:endParaRPr lang="fi-FI" dirty="0" smtClean="0"/>
          </a:p>
          <a:p>
            <a:pPr lvl="1"/>
            <a:r>
              <a:rPr lang="fi-FI" dirty="0" smtClean="0"/>
              <a:t>RN (</a:t>
            </a:r>
            <a:r>
              <a:rPr lang="fi-FI" dirty="0" err="1" smtClean="0"/>
              <a:t>Psychiatric</a:t>
            </a:r>
            <a:r>
              <a:rPr lang="fi-FI" dirty="0" smtClean="0"/>
              <a:t> </a:t>
            </a:r>
            <a:r>
              <a:rPr lang="fi-FI" dirty="0" err="1" smtClean="0"/>
              <a:t>Nursig</a:t>
            </a:r>
            <a:r>
              <a:rPr lang="fi-FI" dirty="0" smtClean="0"/>
              <a:t>), </a:t>
            </a:r>
            <a:r>
              <a:rPr lang="fi-FI" dirty="0" err="1" smtClean="0"/>
              <a:t>MsNsc</a:t>
            </a:r>
            <a:r>
              <a:rPr lang="fi-FI" dirty="0" smtClean="0"/>
              <a:t>, MAPA </a:t>
            </a:r>
            <a:r>
              <a:rPr lang="fi-FI" dirty="0" err="1" smtClean="0"/>
              <a:t>instructor</a:t>
            </a:r>
            <a:r>
              <a:rPr lang="fi-FI" dirty="0" smtClean="0"/>
              <a:t> and </a:t>
            </a:r>
            <a:r>
              <a:rPr lang="fi-FI" dirty="0" err="1" smtClean="0"/>
              <a:t>soon</a:t>
            </a:r>
            <a:r>
              <a:rPr lang="fi-FI" dirty="0" smtClean="0"/>
              <a:t> to </a:t>
            </a:r>
            <a:r>
              <a:rPr lang="fi-FI" dirty="0" err="1" smtClean="0"/>
              <a:t>be</a:t>
            </a:r>
            <a:r>
              <a:rPr lang="fi-FI" dirty="0" smtClean="0"/>
              <a:t> </a:t>
            </a:r>
            <a:r>
              <a:rPr lang="fi-FI" dirty="0" err="1" smtClean="0"/>
              <a:t>PhD</a:t>
            </a:r>
            <a:r>
              <a:rPr lang="fi-FI" dirty="0" smtClean="0"/>
              <a:t> </a:t>
            </a:r>
            <a:r>
              <a:rPr lang="fi-FI" dirty="0" err="1" smtClean="0"/>
              <a:t>student</a:t>
            </a:r>
            <a:endParaRPr lang="fi-FI" dirty="0"/>
          </a:p>
        </p:txBody>
      </p:sp>
      <p:sp>
        <p:nvSpPr>
          <p:cNvPr id="4" name="Tekstin paikkamerkki 3"/>
          <p:cNvSpPr>
            <a:spLocks noGrp="1"/>
          </p:cNvSpPr>
          <p:nvPr>
            <p:ph type="body" sz="quarter" idx="10"/>
          </p:nvPr>
        </p:nvSpPr>
        <p:spPr/>
        <p:txBody>
          <a:bodyPr/>
          <a:lstStyle/>
          <a:p>
            <a:endParaRPr lang="fi-FI"/>
          </a:p>
        </p:txBody>
      </p:sp>
      <p:pic>
        <p:nvPicPr>
          <p:cNvPr id="2050"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26" y="5810620"/>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168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i="1" dirty="0"/>
              <a:t>The </a:t>
            </a:r>
            <a:r>
              <a:rPr lang="en-GB" i="1" dirty="0" smtClean="0"/>
              <a:t>background of </a:t>
            </a:r>
            <a:r>
              <a:rPr lang="en-GB" i="1" dirty="0"/>
              <a:t>MAPA in Finland</a:t>
            </a:r>
            <a:endParaRPr lang="fi-FI" dirty="0"/>
          </a:p>
        </p:txBody>
      </p:sp>
      <p:sp>
        <p:nvSpPr>
          <p:cNvPr id="8" name="Content Placeholder 7"/>
          <p:cNvSpPr>
            <a:spLocks noGrp="1"/>
          </p:cNvSpPr>
          <p:nvPr>
            <p:ph idx="1"/>
          </p:nvPr>
        </p:nvSpPr>
        <p:spPr>
          <a:xfrm>
            <a:off x="457200" y="1817226"/>
            <a:ext cx="8020474" cy="4441070"/>
          </a:xfrm>
        </p:spPr>
        <p:txBody>
          <a:bodyPr/>
          <a:lstStyle/>
          <a:p>
            <a:r>
              <a:rPr lang="en-US" dirty="0" smtClean="0"/>
              <a:t>1994</a:t>
            </a:r>
            <a:r>
              <a:rPr lang="en-US" dirty="0"/>
              <a:t>, </a:t>
            </a:r>
            <a:r>
              <a:rPr lang="en-US" dirty="0" smtClean="0"/>
              <a:t>the </a:t>
            </a:r>
            <a:r>
              <a:rPr lang="en-US" dirty="0"/>
              <a:t>head nurse Anna-Riitta Jyrkinen from </a:t>
            </a:r>
            <a:r>
              <a:rPr lang="en-US" dirty="0" err="1"/>
              <a:t>Kellokoski</a:t>
            </a:r>
            <a:r>
              <a:rPr lang="en-US" dirty="0"/>
              <a:t> hospital visited England where she got acquainted with the MAPA training </a:t>
            </a:r>
            <a:r>
              <a:rPr lang="en-US" dirty="0" smtClean="0"/>
              <a:t>program</a:t>
            </a:r>
          </a:p>
          <a:p>
            <a:r>
              <a:rPr lang="en-US" dirty="0" smtClean="0"/>
              <a:t>During </a:t>
            </a:r>
            <a:r>
              <a:rPr lang="en-US" dirty="0"/>
              <a:t>the next years (</a:t>
            </a:r>
            <a:r>
              <a:rPr lang="en-US" dirty="0" smtClean="0"/>
              <a:t>1995 - </a:t>
            </a:r>
            <a:r>
              <a:rPr lang="en-US" dirty="0"/>
              <a:t>1999) instructors from the </a:t>
            </a:r>
            <a:r>
              <a:rPr lang="en-US" dirty="0" err="1"/>
              <a:t>Reaside</a:t>
            </a:r>
            <a:r>
              <a:rPr lang="en-US" dirty="0"/>
              <a:t> clinic delivered training to </a:t>
            </a:r>
            <a:r>
              <a:rPr lang="en-US" dirty="0" err="1"/>
              <a:t>Kellokoski</a:t>
            </a:r>
            <a:r>
              <a:rPr lang="en-US" dirty="0"/>
              <a:t> staff. </a:t>
            </a:r>
            <a:endParaRPr lang="en-US" dirty="0" smtClean="0"/>
          </a:p>
          <a:p>
            <a:r>
              <a:rPr lang="en-US" dirty="0" smtClean="0"/>
              <a:t>After </a:t>
            </a:r>
            <a:r>
              <a:rPr lang="en-US" dirty="0"/>
              <a:t>that </a:t>
            </a:r>
            <a:r>
              <a:rPr lang="en-US" dirty="0" smtClean="0"/>
              <a:t>some </a:t>
            </a:r>
            <a:r>
              <a:rPr lang="en-US" dirty="0"/>
              <a:t>nurses participated in MAPA courses in GB giving </a:t>
            </a:r>
            <a:r>
              <a:rPr lang="en-US" dirty="0" smtClean="0"/>
              <a:t>training </a:t>
            </a:r>
            <a:r>
              <a:rPr lang="en-US" dirty="0"/>
              <a:t>to other nurses in </a:t>
            </a:r>
            <a:r>
              <a:rPr lang="en-US" dirty="0" err="1"/>
              <a:t>Kellokoski</a:t>
            </a:r>
            <a:r>
              <a:rPr lang="en-US" dirty="0"/>
              <a:t> hospital. </a:t>
            </a:r>
            <a:r>
              <a:rPr lang="en-US" dirty="0" smtClean="0"/>
              <a:t>Since that MAPA has spread almost everywhere in Finland.</a:t>
            </a:r>
          </a:p>
        </p:txBody>
      </p:sp>
      <p:sp>
        <p:nvSpPr>
          <p:cNvPr id="9" name="Text Placeholder 8"/>
          <p:cNvSpPr>
            <a:spLocks noGrp="1"/>
          </p:cNvSpPr>
          <p:nvPr>
            <p:ph type="body" sz="quarter" idx="10"/>
          </p:nvPr>
        </p:nvSpPr>
        <p:spPr/>
        <p:txBody>
          <a:bodyPr/>
          <a:lstStyle/>
          <a:p>
            <a:endParaRPr lang="fi-FI"/>
          </a:p>
        </p:txBody>
      </p:sp>
      <p:pic>
        <p:nvPicPr>
          <p:cNvPr id="3074"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26" y="5675407"/>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78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t>
            </a:r>
            <a:r>
              <a:rPr lang="en-GB" i="1" dirty="0"/>
              <a:t> </a:t>
            </a:r>
            <a:r>
              <a:rPr lang="en-GB" dirty="0" smtClean="0"/>
              <a:t>background</a:t>
            </a:r>
            <a:r>
              <a:rPr lang="en-GB" i="1" dirty="0" smtClean="0"/>
              <a:t>…</a:t>
            </a:r>
            <a:endParaRPr lang="fi-FI" dirty="0"/>
          </a:p>
        </p:txBody>
      </p:sp>
      <p:sp>
        <p:nvSpPr>
          <p:cNvPr id="3" name="Content Placeholder 2"/>
          <p:cNvSpPr>
            <a:spLocks noGrp="1"/>
          </p:cNvSpPr>
          <p:nvPr>
            <p:ph idx="1"/>
          </p:nvPr>
        </p:nvSpPr>
        <p:spPr>
          <a:xfrm>
            <a:off x="457200" y="1469571"/>
            <a:ext cx="8343900" cy="4788725"/>
          </a:xfrm>
        </p:spPr>
        <p:txBody>
          <a:bodyPr/>
          <a:lstStyle/>
          <a:p>
            <a:pPr>
              <a:defRPr/>
            </a:pPr>
            <a:r>
              <a:rPr lang="en-GB" dirty="0" smtClean="0"/>
              <a:t>There </a:t>
            </a:r>
            <a:r>
              <a:rPr lang="en-GB" dirty="0"/>
              <a:t>was acute and wide need of </a:t>
            </a:r>
            <a:r>
              <a:rPr lang="en-GB" dirty="0" smtClean="0"/>
              <a:t>MAPA courses, </a:t>
            </a:r>
            <a:r>
              <a:rPr lang="en-GB" dirty="0"/>
              <a:t>and </a:t>
            </a:r>
            <a:r>
              <a:rPr lang="en-GB" dirty="0" smtClean="0"/>
              <a:t>the </a:t>
            </a:r>
            <a:r>
              <a:rPr lang="en-GB" dirty="0"/>
              <a:t>need of Finnish trainers was </a:t>
            </a:r>
            <a:r>
              <a:rPr lang="en-GB" dirty="0" smtClean="0"/>
              <a:t>evident</a:t>
            </a:r>
            <a:endParaRPr lang="en-GB" dirty="0"/>
          </a:p>
          <a:p>
            <a:pPr>
              <a:defRPr/>
            </a:pPr>
            <a:r>
              <a:rPr lang="en-GB" dirty="0" smtClean="0"/>
              <a:t>Laurea University of Applied Sciences, </a:t>
            </a:r>
            <a:r>
              <a:rPr lang="en-GB" dirty="0"/>
              <a:t>Hyvinkää, was asked to </a:t>
            </a:r>
            <a:r>
              <a:rPr lang="en-GB" dirty="0" smtClean="0"/>
              <a:t>plan and deliver a MAPA training </a:t>
            </a:r>
            <a:r>
              <a:rPr lang="en-GB" dirty="0"/>
              <a:t>program </a:t>
            </a:r>
            <a:r>
              <a:rPr lang="en-GB" dirty="0" smtClean="0"/>
              <a:t>together </a:t>
            </a:r>
            <a:r>
              <a:rPr lang="en-GB" dirty="0"/>
              <a:t>with Positive Options (the English trainers company) and </a:t>
            </a:r>
            <a:r>
              <a:rPr lang="en-GB" dirty="0" smtClean="0"/>
              <a:t>some </a:t>
            </a:r>
            <a:r>
              <a:rPr lang="en-GB" dirty="0"/>
              <a:t>Finnish MAPA –</a:t>
            </a:r>
            <a:r>
              <a:rPr lang="en-GB" dirty="0" smtClean="0"/>
              <a:t>trainers</a:t>
            </a:r>
          </a:p>
          <a:p>
            <a:pPr>
              <a:defRPr/>
            </a:pPr>
            <a:r>
              <a:rPr lang="en-US" dirty="0"/>
              <a:t>2004 we started to plan the specific MAPA Instructors’-program in </a:t>
            </a:r>
            <a:r>
              <a:rPr lang="en-US" dirty="0" smtClean="0"/>
              <a:t>Finland</a:t>
            </a:r>
          </a:p>
          <a:p>
            <a:r>
              <a:rPr lang="en-US" dirty="0"/>
              <a:t>We have delivered MAPA Instructors’ program together with English instructors five times, (2005, 2007,2009, 2012, 2014). There is about 90 </a:t>
            </a:r>
            <a:r>
              <a:rPr lang="en-US" dirty="0" err="1"/>
              <a:t>Mapa</a:t>
            </a:r>
            <a:r>
              <a:rPr lang="en-US" dirty="0"/>
              <a:t>-instructors in Finland now. </a:t>
            </a:r>
          </a:p>
          <a:p>
            <a:endParaRPr lang="fi-FI" dirty="0"/>
          </a:p>
          <a:p>
            <a:endParaRPr lang="fi-FI" dirty="0"/>
          </a:p>
          <a:p>
            <a:pPr>
              <a:defRPr/>
            </a:pPr>
            <a:endParaRPr lang="en-GB" dirty="0"/>
          </a:p>
          <a:p>
            <a:endParaRPr lang="fi-FI" dirty="0"/>
          </a:p>
          <a:p>
            <a:endParaRPr lang="en-GB" dirty="0" smtClean="0"/>
          </a:p>
          <a:p>
            <a:pPr marL="0" indent="0">
              <a:buNone/>
            </a:pPr>
            <a:endParaRPr lang="fi-FI" dirty="0"/>
          </a:p>
        </p:txBody>
      </p:sp>
      <p:sp>
        <p:nvSpPr>
          <p:cNvPr id="4" name="Text Placeholder 3"/>
          <p:cNvSpPr>
            <a:spLocks noGrp="1"/>
          </p:cNvSpPr>
          <p:nvPr>
            <p:ph type="body" sz="quarter" idx="10"/>
          </p:nvPr>
        </p:nvSpPr>
        <p:spPr/>
        <p:txBody>
          <a:bodyPr/>
          <a:lstStyle/>
          <a:p>
            <a:endParaRPr lang="fi-FI"/>
          </a:p>
        </p:txBody>
      </p:sp>
      <p:pic>
        <p:nvPicPr>
          <p:cNvPr id="4098"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26" y="5810621"/>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47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259773"/>
            <a:ext cx="6999956" cy="902524"/>
          </a:xfrm>
        </p:spPr>
        <p:txBody>
          <a:bodyPr>
            <a:normAutofit fontScale="90000"/>
          </a:bodyPr>
          <a:lstStyle/>
          <a:p>
            <a:r>
              <a:rPr lang="fi-FI" dirty="0" smtClean="0"/>
              <a:t>The </a:t>
            </a:r>
            <a:r>
              <a:rPr lang="fi-FI" dirty="0" err="1" smtClean="0"/>
              <a:t>structure</a:t>
            </a:r>
            <a:r>
              <a:rPr lang="fi-FI" dirty="0" smtClean="0"/>
              <a:t> of MAPA </a:t>
            </a:r>
            <a:r>
              <a:rPr lang="fi-FI" dirty="0" err="1" smtClean="0"/>
              <a:t>training</a:t>
            </a:r>
            <a:r>
              <a:rPr lang="fi-FI" dirty="0" smtClean="0"/>
              <a:t> </a:t>
            </a:r>
            <a:r>
              <a:rPr lang="fi-FI" dirty="0" err="1" smtClean="0"/>
              <a:t>has</a:t>
            </a:r>
            <a:r>
              <a:rPr lang="fi-FI" dirty="0" smtClean="0"/>
              <a:t> </a:t>
            </a:r>
            <a:r>
              <a:rPr lang="fi-FI" dirty="0" err="1" smtClean="0"/>
              <a:t>been</a:t>
            </a:r>
            <a:r>
              <a:rPr lang="fi-FI" dirty="0" smtClean="0"/>
              <a:t> </a:t>
            </a:r>
            <a:r>
              <a:rPr lang="fi-FI" dirty="0" err="1" smtClean="0"/>
              <a:t>quite</a:t>
            </a:r>
            <a:r>
              <a:rPr lang="fi-FI" dirty="0" smtClean="0"/>
              <a:t> </a:t>
            </a:r>
            <a:r>
              <a:rPr lang="fi-FI" dirty="0" err="1" smtClean="0"/>
              <a:t>clear</a:t>
            </a:r>
            <a:endParaRPr lang="fi-FI" dirty="0"/>
          </a:p>
        </p:txBody>
      </p:sp>
      <p:sp>
        <p:nvSpPr>
          <p:cNvPr id="3" name="Content Placeholder 2"/>
          <p:cNvSpPr>
            <a:spLocks noGrp="1"/>
          </p:cNvSpPr>
          <p:nvPr>
            <p:ph idx="1"/>
          </p:nvPr>
        </p:nvSpPr>
        <p:spPr>
          <a:xfrm>
            <a:off x="457200" y="1317172"/>
            <a:ext cx="8020474" cy="4941124"/>
          </a:xfrm>
        </p:spPr>
        <p:txBody>
          <a:bodyPr/>
          <a:lstStyle/>
          <a:p>
            <a:pPr marL="514350" indent="-514350">
              <a:buFontTx/>
              <a:buAutoNum type="arabicPeriod"/>
            </a:pPr>
            <a:r>
              <a:rPr lang="en-GB" altLang="fi-FI" dirty="0"/>
              <a:t>MAPA basic course – </a:t>
            </a:r>
            <a:r>
              <a:rPr lang="en-GB" altLang="fi-FI" dirty="0" smtClean="0"/>
              <a:t>mainly 40 </a:t>
            </a:r>
            <a:r>
              <a:rPr lang="en-GB" altLang="fi-FI" dirty="0"/>
              <a:t>hours:</a:t>
            </a:r>
          </a:p>
          <a:p>
            <a:pPr lvl="1"/>
            <a:r>
              <a:rPr lang="en-GB" altLang="fi-FI" dirty="0"/>
              <a:t>For all staff</a:t>
            </a:r>
          </a:p>
          <a:p>
            <a:pPr lvl="1"/>
            <a:r>
              <a:rPr lang="en-GB" altLang="fi-FI" dirty="0"/>
              <a:t>How to </a:t>
            </a:r>
            <a:r>
              <a:rPr lang="en-GB" altLang="fi-FI" dirty="0" smtClean="0"/>
              <a:t>deal with difficult </a:t>
            </a:r>
            <a:r>
              <a:rPr lang="en-GB" altLang="fi-FI" dirty="0"/>
              <a:t>situations in nursing or social care </a:t>
            </a:r>
            <a:r>
              <a:rPr lang="en-GB" altLang="fi-FI" dirty="0" smtClean="0"/>
              <a:t>units, also in some schools</a:t>
            </a:r>
            <a:endParaRPr lang="en-GB" altLang="fi-FI" dirty="0"/>
          </a:p>
          <a:p>
            <a:pPr marL="514350" indent="-514350">
              <a:buNone/>
            </a:pPr>
            <a:r>
              <a:rPr lang="en-GB" altLang="fi-FI" dirty="0"/>
              <a:t>2. MAPA </a:t>
            </a:r>
            <a:r>
              <a:rPr lang="en-GB" altLang="fi-FI" dirty="0" smtClean="0"/>
              <a:t> Instructors’ training </a:t>
            </a:r>
            <a:r>
              <a:rPr lang="en-GB" altLang="fi-FI" dirty="0"/>
              <a:t>– 15 </a:t>
            </a:r>
            <a:r>
              <a:rPr lang="en-GB" altLang="fi-FI" dirty="0" err="1" smtClean="0"/>
              <a:t>ects</a:t>
            </a:r>
            <a:r>
              <a:rPr lang="en-GB" altLang="fi-FI" dirty="0" smtClean="0"/>
              <a:t> </a:t>
            </a:r>
            <a:r>
              <a:rPr lang="en-GB" altLang="fi-FI" dirty="0"/>
              <a:t>- 400 hours</a:t>
            </a:r>
          </a:p>
          <a:p>
            <a:pPr lvl="1"/>
            <a:r>
              <a:rPr lang="en-GB" altLang="fi-FI" dirty="0"/>
              <a:t>To </a:t>
            </a:r>
            <a:r>
              <a:rPr lang="en-GB" altLang="fi-FI" dirty="0" smtClean="0"/>
              <a:t>health and social care staff </a:t>
            </a:r>
            <a:r>
              <a:rPr lang="en-GB" altLang="fi-FI" dirty="0"/>
              <a:t>who will be </a:t>
            </a:r>
            <a:r>
              <a:rPr lang="en-GB" altLang="fi-FI" dirty="0" smtClean="0"/>
              <a:t>MAPA-instructors</a:t>
            </a:r>
          </a:p>
          <a:p>
            <a:pPr lvl="1"/>
            <a:r>
              <a:rPr lang="en-GB" dirty="0" smtClean="0"/>
              <a:t>Last years we have had also teachers participating to the instructors’ program</a:t>
            </a:r>
          </a:p>
          <a:p>
            <a:pPr lvl="1"/>
            <a:r>
              <a:rPr lang="fi-FI" altLang="fi-FI" dirty="0"/>
              <a:t>2013 </a:t>
            </a:r>
            <a:r>
              <a:rPr lang="en-US" dirty="0" smtClean="0"/>
              <a:t> </a:t>
            </a:r>
            <a:r>
              <a:rPr lang="en-US" dirty="0"/>
              <a:t>MAPA </a:t>
            </a:r>
            <a:r>
              <a:rPr lang="en-US" dirty="0" smtClean="0"/>
              <a:t>-method was used systematically in </a:t>
            </a:r>
            <a:r>
              <a:rPr lang="fi-FI" altLang="fi-FI" dirty="0" smtClean="0">
                <a:solidFill>
                  <a:srgbClr val="003464"/>
                </a:solidFill>
              </a:rPr>
              <a:t>12 </a:t>
            </a:r>
            <a:r>
              <a:rPr lang="fi-FI" dirty="0" smtClean="0"/>
              <a:t> Health </a:t>
            </a:r>
            <a:r>
              <a:rPr lang="fi-FI" dirty="0" err="1"/>
              <a:t>care</a:t>
            </a:r>
            <a:r>
              <a:rPr lang="fi-FI" dirty="0"/>
              <a:t> </a:t>
            </a:r>
            <a:r>
              <a:rPr lang="fi-FI" dirty="0" err="1" smtClean="0"/>
              <a:t>areas</a:t>
            </a:r>
            <a:r>
              <a:rPr lang="fi-FI" dirty="0" smtClean="0"/>
              <a:t> </a:t>
            </a:r>
            <a:r>
              <a:rPr lang="fi-FI" altLang="fi-FI" dirty="0" smtClean="0">
                <a:solidFill>
                  <a:srgbClr val="003464"/>
                </a:solidFill>
              </a:rPr>
              <a:t>(of 20)</a:t>
            </a:r>
            <a:endParaRPr lang="en-GB" dirty="0" smtClean="0">
              <a:solidFill>
                <a:srgbClr val="003464"/>
              </a:solidFill>
            </a:endParaRPr>
          </a:p>
        </p:txBody>
      </p:sp>
      <p:sp>
        <p:nvSpPr>
          <p:cNvPr id="4" name="Text Placeholder 3"/>
          <p:cNvSpPr>
            <a:spLocks noGrp="1"/>
          </p:cNvSpPr>
          <p:nvPr>
            <p:ph type="body" sz="quarter" idx="10"/>
          </p:nvPr>
        </p:nvSpPr>
        <p:spPr/>
        <p:txBody>
          <a:bodyPr/>
          <a:lstStyle/>
          <a:p>
            <a:endParaRPr lang="fi-FI"/>
          </a:p>
        </p:txBody>
      </p:sp>
      <p:pic>
        <p:nvPicPr>
          <p:cNvPr id="5122"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6117" y="5675407"/>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87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928"/>
            <a:ext cx="6999956" cy="902524"/>
          </a:xfrm>
        </p:spPr>
        <p:txBody>
          <a:bodyPr/>
          <a:lstStyle/>
          <a:p>
            <a:r>
              <a:rPr lang="en-GB" dirty="0" smtClean="0"/>
              <a:t>The current situation </a:t>
            </a:r>
            <a:endParaRPr lang="en-GB" dirty="0"/>
          </a:p>
        </p:txBody>
      </p:sp>
      <p:sp>
        <p:nvSpPr>
          <p:cNvPr id="3" name="Content Placeholder 2"/>
          <p:cNvSpPr>
            <a:spLocks noGrp="1"/>
          </p:cNvSpPr>
          <p:nvPr>
            <p:ph idx="1"/>
          </p:nvPr>
        </p:nvSpPr>
        <p:spPr>
          <a:xfrm>
            <a:off x="457200" y="1382486"/>
            <a:ext cx="8294914" cy="4875809"/>
          </a:xfrm>
        </p:spPr>
        <p:txBody>
          <a:bodyPr/>
          <a:lstStyle/>
          <a:p>
            <a:r>
              <a:rPr lang="en-US" dirty="0"/>
              <a:t>The latest MAPA Instructors’ program 2013-2014 was delivered in 30 </a:t>
            </a:r>
            <a:r>
              <a:rPr lang="en-US" dirty="0" smtClean="0"/>
              <a:t>days</a:t>
            </a:r>
          </a:p>
          <a:p>
            <a:pPr lvl="1"/>
            <a:r>
              <a:rPr lang="en-US" dirty="0" smtClean="0"/>
              <a:t>10 </a:t>
            </a:r>
            <a:r>
              <a:rPr lang="en-US" dirty="0"/>
              <a:t>days theoretical </a:t>
            </a:r>
            <a:r>
              <a:rPr lang="en-US" dirty="0" smtClean="0"/>
              <a:t>bases (laws, main concepts, studies…)</a:t>
            </a:r>
          </a:p>
          <a:p>
            <a:pPr lvl="1"/>
            <a:r>
              <a:rPr lang="en-US" dirty="0" smtClean="0"/>
              <a:t>10 </a:t>
            </a:r>
            <a:r>
              <a:rPr lang="en-US" dirty="0"/>
              <a:t>days Finnish instructors’ training </a:t>
            </a:r>
            <a:r>
              <a:rPr lang="en-US" dirty="0" smtClean="0"/>
              <a:t>and</a:t>
            </a:r>
          </a:p>
          <a:p>
            <a:pPr lvl="1"/>
            <a:r>
              <a:rPr lang="en-US" dirty="0" smtClean="0"/>
              <a:t>10 </a:t>
            </a:r>
            <a:r>
              <a:rPr lang="en-US" dirty="0"/>
              <a:t>days were delivered by CPI piloting the </a:t>
            </a:r>
            <a:r>
              <a:rPr lang="en-US" dirty="0" smtClean="0"/>
              <a:t>new structured and focused teaching method with work books</a:t>
            </a:r>
          </a:p>
          <a:p>
            <a:pPr marL="457200" lvl="1" indent="0">
              <a:buNone/>
            </a:pPr>
            <a:endParaRPr lang="en-US" dirty="0" smtClean="0"/>
          </a:p>
          <a:p>
            <a:r>
              <a:rPr lang="en-US" dirty="0" smtClean="0"/>
              <a:t>In </a:t>
            </a:r>
            <a:r>
              <a:rPr lang="en-US" dirty="0"/>
              <a:t>the future the Finnish Instructors’ program will be changed to be offered according to the workbooks</a:t>
            </a:r>
            <a:r>
              <a:rPr lang="en-US" i="1" dirty="0"/>
              <a:t>. </a:t>
            </a:r>
            <a:endParaRPr lang="en-US" i="1" dirty="0" smtClean="0"/>
          </a:p>
          <a:p>
            <a:r>
              <a:rPr lang="en-US" dirty="0" smtClean="0"/>
              <a:t>Also the program  will be shorter than earlier, 20 days instead of 30 days</a:t>
            </a:r>
            <a:endParaRPr lang="fi-FI" dirty="0"/>
          </a:p>
          <a:p>
            <a:endParaRPr lang="fi-FI" dirty="0"/>
          </a:p>
        </p:txBody>
      </p:sp>
      <p:sp>
        <p:nvSpPr>
          <p:cNvPr id="4" name="Text Placeholder 3"/>
          <p:cNvSpPr>
            <a:spLocks noGrp="1"/>
          </p:cNvSpPr>
          <p:nvPr>
            <p:ph type="body" sz="quarter" idx="10"/>
          </p:nvPr>
        </p:nvSpPr>
        <p:spPr/>
        <p:txBody>
          <a:bodyPr/>
          <a:lstStyle/>
          <a:p>
            <a:endParaRPr lang="fi-FI"/>
          </a:p>
        </p:txBody>
      </p:sp>
      <p:pic>
        <p:nvPicPr>
          <p:cNvPr id="6146"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9614" y="5907419"/>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939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177" y="472458"/>
            <a:ext cx="6999956" cy="902524"/>
          </a:xfrm>
        </p:spPr>
        <p:txBody>
          <a:bodyPr/>
          <a:lstStyle/>
          <a:p>
            <a:r>
              <a:rPr lang="en-GB" dirty="0" smtClean="0"/>
              <a:t>… current </a:t>
            </a:r>
            <a:r>
              <a:rPr lang="en-GB" dirty="0"/>
              <a:t>situation </a:t>
            </a:r>
            <a:endParaRPr lang="fi-FI" dirty="0"/>
          </a:p>
        </p:txBody>
      </p:sp>
      <p:sp>
        <p:nvSpPr>
          <p:cNvPr id="3" name="Content Placeholder 2"/>
          <p:cNvSpPr>
            <a:spLocks noGrp="1"/>
          </p:cNvSpPr>
          <p:nvPr>
            <p:ph idx="1"/>
          </p:nvPr>
        </p:nvSpPr>
        <p:spPr>
          <a:xfrm>
            <a:off x="457199" y="1215342"/>
            <a:ext cx="7888147" cy="5042953"/>
          </a:xfrm>
        </p:spPr>
        <p:txBody>
          <a:bodyPr/>
          <a:lstStyle/>
          <a:p>
            <a:r>
              <a:rPr lang="en-US" dirty="0"/>
              <a:t>The legislation and recommendations are changing in Finland during this year </a:t>
            </a:r>
            <a:r>
              <a:rPr lang="en-US" dirty="0" smtClean="0"/>
              <a:t>aiming to improve the patient autonomy.  </a:t>
            </a:r>
          </a:p>
          <a:p>
            <a:r>
              <a:rPr lang="en-US" dirty="0" smtClean="0"/>
              <a:t>The </a:t>
            </a:r>
            <a:r>
              <a:rPr lang="en-US" dirty="0"/>
              <a:t>law </a:t>
            </a:r>
            <a:r>
              <a:rPr lang="en-US" dirty="0" smtClean="0"/>
              <a:t>(will be published in the end of 2014) will </a:t>
            </a:r>
            <a:r>
              <a:rPr lang="en-US" dirty="0"/>
              <a:t>give guidance </a:t>
            </a:r>
            <a:r>
              <a:rPr lang="en-US" dirty="0" smtClean="0"/>
              <a:t>how and when </a:t>
            </a:r>
            <a:r>
              <a:rPr lang="en-US" dirty="0"/>
              <a:t>to restrict patients in elderly </a:t>
            </a:r>
            <a:r>
              <a:rPr lang="en-US" dirty="0" smtClean="0"/>
              <a:t>care  </a:t>
            </a:r>
            <a:r>
              <a:rPr lang="en-US" dirty="0"/>
              <a:t>and in emergency care, as well as with people with learning disabilities. </a:t>
            </a:r>
            <a:endParaRPr lang="en-US" dirty="0" smtClean="0"/>
          </a:p>
          <a:p>
            <a:r>
              <a:rPr lang="en-US" dirty="0" smtClean="0"/>
              <a:t>It </a:t>
            </a:r>
            <a:r>
              <a:rPr lang="en-US" dirty="0"/>
              <a:t>offers </a:t>
            </a:r>
            <a:r>
              <a:rPr lang="en-US" dirty="0" smtClean="0"/>
              <a:t>new possibilities to deliver MAPA in </a:t>
            </a:r>
            <a:r>
              <a:rPr lang="en-US" dirty="0"/>
              <a:t>new </a:t>
            </a:r>
            <a:r>
              <a:rPr lang="en-US" dirty="0" smtClean="0"/>
              <a:t>settings.</a:t>
            </a:r>
          </a:p>
          <a:p>
            <a:r>
              <a:rPr lang="en-US" dirty="0" smtClean="0"/>
              <a:t>Probably we need all the time more instructors and MAPA method is coming to be better known and widely used.</a:t>
            </a:r>
          </a:p>
          <a:p>
            <a:endParaRPr lang="fi-FI" dirty="0"/>
          </a:p>
          <a:p>
            <a:endParaRPr lang="fi-FI" dirty="0"/>
          </a:p>
          <a:p>
            <a:endParaRPr lang="fi-FI" dirty="0"/>
          </a:p>
        </p:txBody>
      </p:sp>
      <p:sp>
        <p:nvSpPr>
          <p:cNvPr id="4" name="Text Placeholder 3"/>
          <p:cNvSpPr>
            <a:spLocks noGrp="1"/>
          </p:cNvSpPr>
          <p:nvPr>
            <p:ph type="body" sz="quarter" idx="10"/>
          </p:nvPr>
        </p:nvSpPr>
        <p:spPr/>
        <p:txBody>
          <a:bodyPr/>
          <a:lstStyle/>
          <a:p>
            <a:endParaRPr lang="fi-FI"/>
          </a:p>
        </p:txBody>
      </p:sp>
      <p:pic>
        <p:nvPicPr>
          <p:cNvPr id="7170"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26" y="5810620"/>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636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472458"/>
            <a:ext cx="7517757" cy="902524"/>
          </a:xfrm>
        </p:spPr>
        <p:txBody>
          <a:bodyPr>
            <a:normAutofit fontScale="90000"/>
          </a:bodyPr>
          <a:lstStyle/>
          <a:p>
            <a:r>
              <a:rPr lang="en-US" dirty="0" smtClean="0"/>
              <a:t>The perspective to the future of MAPA in Finland</a:t>
            </a:r>
            <a:endParaRPr lang="en-US" dirty="0"/>
          </a:p>
        </p:txBody>
      </p:sp>
      <p:sp>
        <p:nvSpPr>
          <p:cNvPr id="5" name="Content Placeholder 4"/>
          <p:cNvSpPr>
            <a:spLocks noGrp="1"/>
          </p:cNvSpPr>
          <p:nvPr>
            <p:ph idx="1"/>
          </p:nvPr>
        </p:nvSpPr>
        <p:spPr>
          <a:xfrm>
            <a:off x="457199" y="1481558"/>
            <a:ext cx="8020475" cy="4995442"/>
          </a:xfrm>
        </p:spPr>
        <p:txBody>
          <a:bodyPr/>
          <a:lstStyle/>
          <a:p>
            <a:r>
              <a:rPr lang="en-US" dirty="0" smtClean="0"/>
              <a:t>future </a:t>
            </a:r>
            <a:r>
              <a:rPr lang="en-US" dirty="0"/>
              <a:t>prospects </a:t>
            </a:r>
            <a:r>
              <a:rPr lang="en-US" dirty="0" smtClean="0"/>
              <a:t>looks bright</a:t>
            </a:r>
          </a:p>
          <a:p>
            <a:r>
              <a:rPr lang="en-US" dirty="0" smtClean="0"/>
              <a:t>Finnish </a:t>
            </a:r>
            <a:r>
              <a:rPr lang="en-US" dirty="0"/>
              <a:t>health and social care </a:t>
            </a:r>
            <a:r>
              <a:rPr lang="en-US" dirty="0" smtClean="0"/>
              <a:t>needs </a:t>
            </a:r>
            <a:r>
              <a:rPr lang="en-US" dirty="0"/>
              <a:t>an adequate method to </a:t>
            </a:r>
            <a:r>
              <a:rPr lang="en-US" dirty="0" smtClean="0"/>
              <a:t>manage challenging behavior</a:t>
            </a:r>
          </a:p>
          <a:p>
            <a:r>
              <a:rPr lang="en-US" dirty="0" smtClean="0"/>
              <a:t>training is needed in hospitals and small rehabilitation units and , as well as in vocational schools and in universities of applied sciences </a:t>
            </a:r>
          </a:p>
          <a:p>
            <a:r>
              <a:rPr lang="en-US" dirty="0" smtClean="0"/>
              <a:t>During last 10 years there has been also demands to reduce </a:t>
            </a:r>
            <a:r>
              <a:rPr lang="en-US" dirty="0"/>
              <a:t>the use of coercion in psychiatric hospital </a:t>
            </a:r>
            <a:r>
              <a:rPr lang="en-US" dirty="0" smtClean="0"/>
              <a:t>care as well as develop patient centered models to reduce challenging behaviour </a:t>
            </a:r>
          </a:p>
        </p:txBody>
      </p:sp>
      <p:sp>
        <p:nvSpPr>
          <p:cNvPr id="6" name="Text Placeholder 5"/>
          <p:cNvSpPr>
            <a:spLocks noGrp="1"/>
          </p:cNvSpPr>
          <p:nvPr>
            <p:ph type="body" sz="quarter" idx="10"/>
          </p:nvPr>
        </p:nvSpPr>
        <p:spPr/>
        <p:txBody>
          <a:bodyPr/>
          <a:lstStyle/>
          <a:p>
            <a:endParaRPr lang="fi-FI"/>
          </a:p>
        </p:txBody>
      </p:sp>
      <p:pic>
        <p:nvPicPr>
          <p:cNvPr id="8194"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1778" y="5893771"/>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435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011"/>
            <a:ext cx="6999956" cy="902524"/>
          </a:xfrm>
        </p:spPr>
        <p:txBody>
          <a:bodyPr/>
          <a:lstStyle/>
          <a:p>
            <a:r>
              <a:rPr lang="fi-FI" dirty="0" smtClean="0"/>
              <a:t>… </a:t>
            </a:r>
            <a:r>
              <a:rPr lang="en-US" dirty="0"/>
              <a:t>perspective to the future </a:t>
            </a:r>
            <a:endParaRPr lang="fi-FI" dirty="0"/>
          </a:p>
        </p:txBody>
      </p:sp>
      <p:sp>
        <p:nvSpPr>
          <p:cNvPr id="3" name="Content Placeholder 2"/>
          <p:cNvSpPr>
            <a:spLocks noGrp="1"/>
          </p:cNvSpPr>
          <p:nvPr>
            <p:ph idx="1"/>
          </p:nvPr>
        </p:nvSpPr>
        <p:spPr>
          <a:xfrm>
            <a:off x="457200" y="1282536"/>
            <a:ext cx="7635240" cy="4975760"/>
          </a:xfrm>
        </p:spPr>
        <p:txBody>
          <a:bodyPr/>
          <a:lstStyle/>
          <a:p>
            <a:r>
              <a:rPr lang="en-US" dirty="0"/>
              <a:t>What kind of criteria </a:t>
            </a:r>
            <a:r>
              <a:rPr lang="en-US" dirty="0" smtClean="0"/>
              <a:t>should be set for the interventions and training for managing challenging behavior and aggressiveness by service users?</a:t>
            </a:r>
          </a:p>
          <a:p>
            <a:r>
              <a:rPr lang="en-US" dirty="0" smtClean="0"/>
              <a:t>The criteria  should be developed in Finland and when accepted by the Finnish government</a:t>
            </a:r>
          </a:p>
          <a:p>
            <a:r>
              <a:rPr lang="en-US" dirty="0" smtClean="0"/>
              <a:t>MAPA offers the suitable interventions</a:t>
            </a:r>
          </a:p>
          <a:p>
            <a:r>
              <a:rPr lang="en-US" dirty="0" smtClean="0"/>
              <a:t>At the fall 2014, we will have seminars where we give information about the new law in Finland, patients’ autonomy and the legal rights to restrict patients. Information about MAPA will also be given. The seminars will happen in Helsinki, Tampere and Oulu </a:t>
            </a:r>
          </a:p>
        </p:txBody>
      </p:sp>
      <p:sp>
        <p:nvSpPr>
          <p:cNvPr id="4" name="Text Placeholder 3"/>
          <p:cNvSpPr>
            <a:spLocks noGrp="1"/>
          </p:cNvSpPr>
          <p:nvPr>
            <p:ph type="body" sz="quarter" idx="10"/>
          </p:nvPr>
        </p:nvSpPr>
        <p:spPr/>
        <p:txBody>
          <a:bodyPr/>
          <a:lstStyle/>
          <a:p>
            <a:endParaRPr lang="fi-FI"/>
          </a:p>
        </p:txBody>
      </p:sp>
      <p:pic>
        <p:nvPicPr>
          <p:cNvPr id="9218" name="Picture 2" descr="C:\Users\sitolli\Desktop\pieni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5426" y="5810621"/>
            <a:ext cx="95250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808720"/>
      </p:ext>
    </p:extLst>
  </p:cSld>
  <p:clrMapOvr>
    <a:masterClrMapping/>
  </p:clrMapOvr>
</p:sld>
</file>

<file path=ppt/theme/theme1.xml><?xml version="1.0" encoding="utf-8"?>
<a:theme xmlns:a="http://schemas.openxmlformats.org/drawingml/2006/main" name="Office Theme">
  <a:themeElements>
    <a:clrScheme name="Laurea">
      <a:dk1>
        <a:srgbClr val="003464"/>
      </a:dk1>
      <a:lt1>
        <a:sysClr val="window" lastClr="FFFFFF"/>
      </a:lt1>
      <a:dk2>
        <a:srgbClr val="009FDA"/>
      </a:dk2>
      <a:lt2>
        <a:srgbClr val="C7B37F"/>
      </a:lt2>
      <a:accent1>
        <a:srgbClr val="D10074"/>
      </a:accent1>
      <a:accent2>
        <a:srgbClr val="E98300"/>
      </a:accent2>
      <a:accent3>
        <a:srgbClr val="6E267B"/>
      </a:accent3>
      <a:accent4>
        <a:srgbClr val="FDC82F"/>
      </a:accent4>
      <a:accent5>
        <a:srgbClr val="7AB800"/>
      </a:accent5>
      <a:accent6>
        <a:srgbClr val="A30050"/>
      </a:accent6>
      <a:hlink>
        <a:srgbClr val="009FDA"/>
      </a:hlink>
      <a:folHlink>
        <a:srgbClr val="6E267B"/>
      </a:folHlink>
    </a:clrScheme>
    <a:fontScheme name="Laurea">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7CD2D5605AF04BBD9072B79CF406C4" ma:contentTypeVersion="0" ma:contentTypeDescription="Create a new document." ma:contentTypeScope="" ma:versionID="305daf2bf882ac12118ba89276dac99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23639E-A29C-4FE9-A5F3-B434983C092E}"/>
</file>

<file path=customXml/itemProps2.xml><?xml version="1.0" encoding="utf-8"?>
<ds:datastoreItem xmlns:ds="http://schemas.openxmlformats.org/officeDocument/2006/customXml" ds:itemID="{4D901174-2AD7-46CE-919E-534164C37A19}"/>
</file>

<file path=customXml/itemProps3.xml><?xml version="1.0" encoding="utf-8"?>
<ds:datastoreItem xmlns:ds="http://schemas.openxmlformats.org/officeDocument/2006/customXml" ds:itemID="{60352B68-8CBF-499C-B9C1-2A6A4E7081F1}"/>
</file>

<file path=docProps/app.xml><?xml version="1.0" encoding="utf-8"?>
<Properties xmlns="http://schemas.openxmlformats.org/officeDocument/2006/extended-properties" xmlns:vt="http://schemas.openxmlformats.org/officeDocument/2006/docPropsVTypes">
  <TotalTime>1025</TotalTime>
  <Words>1098</Words>
  <Application>Microsoft Office PowerPoint</Application>
  <PresentationFormat>On-screen Show (4:3)</PresentationFormat>
  <Paragraphs>88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Finnish perspective on behaviour management and MAPA  </vt:lpstr>
      <vt:lpstr>Speakers:</vt:lpstr>
      <vt:lpstr>The background of MAPA in Finland</vt:lpstr>
      <vt:lpstr>… background…</vt:lpstr>
      <vt:lpstr>The structure of MAPA training has been quite clear</vt:lpstr>
      <vt:lpstr>The current situation </vt:lpstr>
      <vt:lpstr>… current situation </vt:lpstr>
      <vt:lpstr>The perspective to the future of MAPA in Finland</vt:lpstr>
      <vt:lpstr>… perspective to the future </vt:lpstr>
      <vt:lpstr>… perspective to the future </vt:lpstr>
      <vt:lpstr>Challenges in the future</vt:lpstr>
      <vt:lpstr>Need for evidence:</vt:lpstr>
      <vt:lpstr>MAPA pilot training in dementia care in Oulu Southern district</vt:lpstr>
      <vt:lpstr>Sirpa’s research begins hopefully at fall 2015:</vt:lpstr>
      <vt:lpstr>The purposes of the study are:</vt:lpstr>
      <vt:lpstr>… Purposes of the study…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Rebecca Goshawk</cp:lastModifiedBy>
  <cp:revision>145</cp:revision>
  <dcterms:created xsi:type="dcterms:W3CDTF">2013-06-10T10:41:23Z</dcterms:created>
  <dcterms:modified xsi:type="dcterms:W3CDTF">2014-06-06T15:54:05Z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0x010100B87CD2D5605AF04BBD9072B79CF406C4</vt:lpwstr>
  </property>
</Properties>
</file>